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73" r:id="rId2"/>
    <p:sldId id="268" r:id="rId3"/>
    <p:sldId id="269" r:id="rId4"/>
    <p:sldId id="256" r:id="rId5"/>
    <p:sldId id="257" r:id="rId6"/>
    <p:sldId id="279" r:id="rId7"/>
    <p:sldId id="288" r:id="rId8"/>
    <p:sldId id="265" r:id="rId9"/>
    <p:sldId id="259" r:id="rId10"/>
    <p:sldId id="289" r:id="rId11"/>
    <p:sldId id="276" r:id="rId12"/>
    <p:sldId id="261" r:id="rId13"/>
    <p:sldId id="260" r:id="rId14"/>
    <p:sldId id="258" r:id="rId15"/>
    <p:sldId id="290" r:id="rId16"/>
    <p:sldId id="291" r:id="rId17"/>
    <p:sldId id="278" r:id="rId18"/>
    <p:sldId id="270" r:id="rId19"/>
    <p:sldId id="271" r:id="rId20"/>
    <p:sldId id="282" r:id="rId21"/>
    <p:sldId id="281" r:id="rId22"/>
    <p:sldId id="284" r:id="rId23"/>
    <p:sldId id="283" r:id="rId24"/>
    <p:sldId id="292" r:id="rId25"/>
    <p:sldId id="293" r:id="rId26"/>
    <p:sldId id="294" r:id="rId27"/>
    <p:sldId id="295" r:id="rId28"/>
    <p:sldId id="275" r:id="rId29"/>
    <p:sldId id="263" r:id="rId30"/>
    <p:sldId id="267" r:id="rId31"/>
    <p:sldId id="287" r:id="rId32"/>
    <p:sldId id="272" r:id="rId33"/>
    <p:sldId id="264" r:id="rId34"/>
    <p:sldId id="266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0"/>
    <p:restoredTop sz="94604"/>
  </p:normalViewPr>
  <p:slideViewPr>
    <p:cSldViewPr snapToGrid="0" snapToObjects="1">
      <p:cViewPr varScale="1">
        <p:scale>
          <a:sx n="82" d="100"/>
          <a:sy n="82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CC1C0-21FA-1449-92A9-F7446D513B8E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949-0C79-FC4E-BF8A-73AF36431FF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59D7-C496-3343-BE73-AEEE495DD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C128-A2D9-9D42-93A6-1D2F214B2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6780-7BF7-B747-AAFC-E0F061FE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13277-F5E7-194E-A87C-EAEF88BB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DB59F-4866-DB43-BEE9-EDDB8B1E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E420-F943-C44D-B30C-19B7DC69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09655-8F84-DD45-AD3C-AA003C50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E8395-58B9-9A46-9E09-FC5D7874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C2053-1763-AC43-B12B-222E46D1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53C31-83FB-4A42-AA93-C0122511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2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485E-A345-AB43-9E74-F200293BD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310E-688E-EF4D-8F4A-52232FFB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73E6-28AE-C045-A185-E6AD431B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A6F7-1AA7-6F42-B578-76DE2D93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88D1-56BC-574E-8E9C-27AC73D5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2E31-0D87-C144-B1F0-D53289D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0A8F-7407-7C48-9C8D-697CA916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057C-AE0C-BE4C-93A0-9A805004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9499-C05C-9B4E-B82B-D11A6AA8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7B862-975B-7E43-8B39-DF8AC85A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8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2AA9-7CB2-7142-9F22-FBB44F20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2BB59-D48E-7745-A289-3C1F6CB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349EF-FF9E-5247-9E9E-B8DF60EF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BAF3-22B3-B140-AAC5-E3E42CF3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0730-523A-0A4A-81F5-89ABA7A9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0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C2B-2E02-B147-9705-E910D271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532A-521F-5E4F-A4A2-945FEEAF9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DD3C7-CF61-E145-BC93-6456F7C41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DAC41-6FBA-8645-8869-DE6DA9A9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EBB25-1ACF-D344-B004-88CB24E1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8088-4668-AF40-A4AA-DF34CBCE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1B59-1F0D-7546-BC9D-2CA1462D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40E30-B1B0-0249-9317-B06B6A36B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DF133-CBEE-DF47-B2F0-BDAB6EE3C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31D0C-4957-ED42-A892-8F4799877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1E8B1-6FBC-FE4B-8993-2DD4B637D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DC2B3-1BC4-1D48-8A32-0E93DEF5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73A14-7B95-1F4F-BB48-B9C8E4E4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037E0-34C0-CD4F-9D01-8934420E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0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8DD-D6F8-4F44-B493-606D4026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E4EB1-4A5F-D34C-8992-F26DC32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09642-D249-2147-B51A-FC1806C4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96A5C-71DB-274E-8616-078AFFFA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B2E9F-31CF-BB43-B14C-2B7E83EC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AA0C1-0260-204D-9A04-07145B77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F75-F277-1447-B0C5-CABBB93C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A7CE-D886-E844-9BF0-70422B22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57B-0D47-D842-8D7C-C0965B71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A56E-0BBD-9A40-B2DA-17249BC6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D4290-E23A-C34D-8739-7FF23C5C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8DB84-B5E2-0349-B5A7-5F491D00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3CD-53DB-C046-B1AA-2FFCB125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102-6606-5B4E-B146-2E66F99F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5A24E-0C57-4C4E-B324-9D6753A73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62F2-6CE3-5043-82E0-17E88744A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002B0-3205-A048-8D9A-1AD53155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04F6C-B307-A844-A527-3F50B941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88495-A71D-9F40-ACE4-1C43C9EC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8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BCA07-D6E6-8D44-9350-78C17867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F504-6A8C-B148-A1EF-90AE73251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41DA7-E4B3-DE44-81C5-877FCC547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C859-4CD7-9548-A0EC-860369814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22492-A66E-9E44-BBCB-36B7F8D2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robol/AoseDevKit2018-Generic" TargetMode="External"/><Relationship Id="rId2" Type="http://schemas.openxmlformats.org/officeDocument/2006/relationships/hyperlink" Target="https://github.com/marcorobol/AoseDevKit2018-MultiAgent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orobol/AoseDevKit2018-Blocksworl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racle.com/technetwork/pt/java/javase/downloads/jdk8-downloads-2133151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C33E8-D373-E148-BFC7-9FC6C2EC9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AOSE Development Kit 2018:</a:t>
            </a:r>
            <a:br>
              <a:rPr lang="en-US" dirty="0"/>
            </a:br>
            <a:r>
              <a:rPr lang="en-US" dirty="0"/>
              <a:t>A hybrid BDI / PDDL</a:t>
            </a:r>
            <a:br>
              <a:rPr lang="en-US" dirty="0"/>
            </a:br>
            <a:r>
              <a:rPr lang="en-US" dirty="0"/>
              <a:t>Multi-Agent 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17B7F9-6703-0B4C-83B5-994EFEA50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9933"/>
            <a:ext cx="9144000" cy="1655762"/>
          </a:xfrm>
        </p:spPr>
        <p:txBody>
          <a:bodyPr/>
          <a:lstStyle/>
          <a:p>
            <a:r>
              <a:rPr lang="en-US" dirty="0"/>
              <a:t>May 2018</a:t>
            </a:r>
          </a:p>
          <a:p>
            <a:r>
              <a:rPr lang="en-US" dirty="0"/>
              <a:t>Marco Robol - </a:t>
            </a:r>
            <a:r>
              <a:rPr lang="en-US" sz="2000" b="1" dirty="0">
                <a:latin typeface="Courier" pitchFamily="2" charset="0"/>
              </a:rPr>
              <a:t>marco.robol@unitn.it</a:t>
            </a:r>
            <a:endParaRPr lang="en-US" b="1" dirty="0">
              <a:latin typeface="Courier" pitchFamily="2" charset="0"/>
            </a:endParaRPr>
          </a:p>
          <a:p>
            <a:r>
              <a:rPr lang="en-US" dirty="0"/>
              <a:t>Paolo </a:t>
            </a:r>
            <a:r>
              <a:rPr lang="en-US" dirty="0" err="1"/>
              <a:t>Busetta</a:t>
            </a:r>
            <a:r>
              <a:rPr lang="en-US" dirty="0"/>
              <a:t> – </a:t>
            </a:r>
            <a:r>
              <a:rPr lang="en-US" sz="2000" b="1" dirty="0" err="1">
                <a:latin typeface="Courier" pitchFamily="2" charset="0"/>
              </a:rPr>
              <a:t>paolo.busetta@gmail.com</a:t>
            </a:r>
            <a:endParaRPr lang="en-US" sz="2000" b="1" dirty="0"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95E7-F214-E94E-BCD2-D8B26401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41" y="5935813"/>
            <a:ext cx="1933429" cy="712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14143-B52F-C841-BEA7-F1EA5DD7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0" y="5835557"/>
            <a:ext cx="19685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37316-A6C8-F748-A04D-C1529ECE74E7}"/>
              </a:ext>
            </a:extLst>
          </p:cNvPr>
          <p:cNvSpPr txBox="1"/>
          <p:nvPr/>
        </p:nvSpPr>
        <p:spPr>
          <a:xfrm>
            <a:off x="4810540" y="6145695"/>
            <a:ext cx="212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140358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03AB47-BF1A-3B4B-B4A2-97C8AF88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124494"/>
            <a:ext cx="10515600" cy="1325563"/>
          </a:xfrm>
        </p:spPr>
        <p:txBody>
          <a:bodyPr/>
          <a:lstStyle/>
          <a:p>
            <a:r>
              <a:rPr lang="en-US" dirty="0"/>
              <a:t>An intention in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3E89E-B385-6847-B823-FCE7F9F5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328320"/>
            <a:ext cx="11401926" cy="5028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subclass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Intention&lt;&gt; </a:t>
            </a:r>
            <a:r>
              <a:rPr lang="en-US" dirty="0"/>
              <a:t>is a generic that has to be specialized for a goal type</a:t>
            </a:r>
          </a:p>
          <a:p>
            <a:r>
              <a:rPr lang="en-US" dirty="0"/>
              <a:t>A Boolean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context(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Agent,Goal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-type-from-generic) </a:t>
            </a:r>
            <a:r>
              <a:rPr lang="en-US" dirty="0"/>
              <a:t>method returns true if it is applicable at the time of invocation</a:t>
            </a:r>
          </a:p>
          <a:p>
            <a:pPr lvl="1"/>
            <a:r>
              <a:rPr lang="en-US" dirty="0"/>
              <a:t>The selection logic, in </a:t>
            </a:r>
            <a:r>
              <a:rPr lang="en-US" dirty="0" err="1"/>
              <a:t>General_agent</a:t>
            </a:r>
            <a:r>
              <a:rPr lang="en-US" dirty="0"/>
              <a:t>, goes thru the list of intention classes added for that goal type for that agent and picks the first intention whose context is true</a:t>
            </a:r>
          </a:p>
          <a:p>
            <a:pPr lvl="1"/>
            <a:r>
              <a:rPr lang="en-US" dirty="0"/>
              <a:t>Default is true</a:t>
            </a:r>
          </a:p>
          <a:p>
            <a:r>
              <a:rPr lang="en-US" dirty="0"/>
              <a:t>There must be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step0</a:t>
            </a:r>
            <a:r>
              <a:rPr lang="en-US" dirty="0"/>
              <a:t> method, performing the first step</a:t>
            </a:r>
          </a:p>
          <a:p>
            <a:r>
              <a:rPr lang="en-US" dirty="0"/>
              <a:t>Each step-executing method returns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dirty="0"/>
              <a:t> object, with the name of the next step-executing method including when to run (a time or a condition), 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if done with success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waitFor</a:t>
            </a:r>
            <a:r>
              <a:rPr lang="en-US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waitUntil</a:t>
            </a:r>
            <a:r>
              <a:rPr lang="en-US" sz="2000" dirty="0"/>
              <a:t> </a:t>
            </a:r>
            <a:r>
              <a:rPr lang="en-US" dirty="0"/>
              <a:t>helps building </a:t>
            </a:r>
            <a:r>
              <a:rPr lang="en-US" dirty="0" err="1"/>
              <a:t>nexts</a:t>
            </a:r>
            <a:r>
              <a:rPr lang="en-US" dirty="0"/>
              <a:t>, for a time or a condition respectively</a:t>
            </a:r>
          </a:p>
          <a:p>
            <a:pPr lvl="1"/>
            <a:r>
              <a:rPr lang="en-US" dirty="0"/>
              <a:t>The only way to fail an intention is currently by calling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interrupt() </a:t>
            </a:r>
            <a:r>
              <a:rPr lang="en-US" dirty="0"/>
              <a:t>when not executing</a:t>
            </a:r>
          </a:p>
          <a:p>
            <a:r>
              <a:rPr lang="en-US" dirty="0" err="1"/>
              <a:t>Ovveride</a:t>
            </a:r>
            <a:r>
              <a:rPr lang="en-US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pass() </a:t>
            </a:r>
            <a:r>
              <a:rPr lang="en-US" dirty="0"/>
              <a:t>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fail() </a:t>
            </a:r>
            <a:r>
              <a:rPr lang="en-US" dirty="0"/>
              <a:t>when required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67A40-2BD8-BF4F-85B0-18893079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137D3-C084-E342-A848-F1889E5B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7AE2-2638-554C-A574-8CD2E2E2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755-5EEE-004D-9392-17334CF8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PDDL planning rather than BDI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F39C-A09A-C74C-9020-9B4E0A95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entire agent logics can be hardcoded in Java, using intentions of course</a:t>
            </a:r>
          </a:p>
          <a:p>
            <a:r>
              <a:rPr lang="en-US" dirty="0"/>
              <a:t>More interesting is to use PDDL. BDI-style logic, discussed in next slides, show the sequence of goals, </a:t>
            </a:r>
            <a:r>
              <a:rPr lang="en-US" dirty="0" err="1"/>
              <a:t>subgoals</a:t>
            </a:r>
            <a:r>
              <a:rPr lang="en-US" dirty="0"/>
              <a:t>, messages that implement the invocation of the PDDL planner and the execution of its steps</a:t>
            </a:r>
          </a:p>
          <a:p>
            <a:r>
              <a:rPr lang="en-US" dirty="0"/>
              <a:t>In the example block world domain, PDDL generates multi-agent plans, i.e. actions are annotated with the robot that has to execute the action</a:t>
            </a:r>
          </a:p>
          <a:p>
            <a:r>
              <a:rPr lang="en-US" dirty="0"/>
              <a:t>PDDL plans, by constructions, check no conditions and do not adapt to changing conditions. This execution monitoring and possibly </a:t>
            </a:r>
            <a:r>
              <a:rPr lang="en-US" dirty="0" err="1"/>
              <a:t>replanning</a:t>
            </a:r>
            <a:r>
              <a:rPr lang="en-US" dirty="0"/>
              <a:t> is left to the agent</a:t>
            </a:r>
          </a:p>
          <a:p>
            <a:pPr lvl="1"/>
            <a:r>
              <a:rPr lang="en-US" dirty="0"/>
              <a:t>The approach in the current demo is very basic: try running until an action fails</a:t>
            </a:r>
          </a:p>
          <a:p>
            <a:pPr lvl="1"/>
            <a:r>
              <a:rPr lang="en-US" dirty="0"/>
              <a:t>Extensions, to deal with failures, </a:t>
            </a:r>
            <a:r>
              <a:rPr lang="en-US" dirty="0" err="1"/>
              <a:t>replanning</a:t>
            </a:r>
            <a:r>
              <a:rPr lang="en-US" dirty="0"/>
              <a:t>, introspections, coordination among agents are left to your projects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2AE3-E429-5543-9D59-06533777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97A4-A733-B848-8F9F-A0846894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4B07-C492-7047-9045-9CF55CA1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2108200" y="3327063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ExecutePDDL</a:t>
            </a:r>
            <a:r>
              <a:rPr lang="en-US" dirty="0"/>
              <a:t> Intention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71604-9F52-1A43-95C8-072C25681EB5}"/>
              </a:ext>
            </a:extLst>
          </p:cNvPr>
          <p:cNvSpPr/>
          <p:nvPr/>
        </p:nvSpPr>
        <p:spPr>
          <a:xfrm>
            <a:off x="417078" y="464066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ReachPDDLGoal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3B315-07CA-E84C-8BE1-75C293C68295}"/>
              </a:ext>
            </a:extLst>
          </p:cNvPr>
          <p:cNvSpPr txBox="1"/>
          <p:nvPr/>
        </p:nvSpPr>
        <p:spPr>
          <a:xfrm>
            <a:off x="1253067" y="1778000"/>
            <a:ext cx="66175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ReachPDDGoal_Intention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Sense the current world (sensing goal) to update the beliefs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Call blackbox to plan reach the goal with the current agent beliefs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 err="1"/>
              <a:t>PddlPlan</a:t>
            </a:r>
            <a:r>
              <a:rPr lang="en-US" dirty="0"/>
              <a:t> (a list of </a:t>
            </a:r>
            <a:r>
              <a:rPr lang="en-US" dirty="0" err="1"/>
              <a:t>PddlSteps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pushGoal</a:t>
            </a:r>
            <a:r>
              <a:rPr lang="en-US" dirty="0"/>
              <a:t> </a:t>
            </a:r>
            <a:r>
              <a:rPr lang="en-US" dirty="0" err="1"/>
              <a:t>ExecutePDDL</a:t>
            </a:r>
            <a:r>
              <a:rPr lang="en-US" dirty="0"/>
              <a:t> (</a:t>
            </a:r>
            <a:r>
              <a:rPr lang="en-US" dirty="0" err="1"/>
              <a:t>PddlPlan</a:t>
            </a:r>
            <a:r>
              <a:rPr lang="en-US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C9731-9D5B-4549-B63D-9B259032095E}"/>
              </a:ext>
            </a:extLst>
          </p:cNvPr>
          <p:cNvSpPr txBox="1"/>
          <p:nvPr/>
        </p:nvSpPr>
        <p:spPr>
          <a:xfrm>
            <a:off x="3386667" y="254337"/>
            <a:ext cx="374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Payload:</a:t>
            </a:r>
          </a:p>
          <a:p>
            <a:r>
              <a:rPr lang="en-US" dirty="0"/>
              <a:t>A list of PDDL clauses representing the goal (i.e. the desired world state, in AND)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1E150-867B-594C-8A9A-D2B70B430D6B}"/>
              </a:ext>
            </a:extLst>
          </p:cNvPr>
          <p:cNvSpPr txBox="1"/>
          <p:nvPr/>
        </p:nvSpPr>
        <p:spPr>
          <a:xfrm>
            <a:off x="2624667" y="4317831"/>
            <a:ext cx="601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PDDL Step: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 </a:t>
            </a:r>
            <a:r>
              <a:rPr lang="en-US" dirty="0" err="1"/>
              <a:t>PDDLStep</a:t>
            </a:r>
            <a:r>
              <a:rPr lang="en-US" dirty="0"/>
              <a:t> goal (possibly in parallel with previous)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38104-1A74-7B4C-B4A7-4EBE1AF8881A}"/>
              </a:ext>
            </a:extLst>
          </p:cNvPr>
          <p:cNvSpPr/>
          <p:nvPr/>
        </p:nvSpPr>
        <p:spPr>
          <a:xfrm>
            <a:off x="6999959" y="50278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</a:t>
            </a:r>
          </a:p>
          <a:p>
            <a:pPr algn="ctr"/>
            <a:r>
              <a:rPr lang="en-US" dirty="0"/>
              <a:t> intention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73DFB-E910-7644-8F77-F2721E61A449}"/>
              </a:ext>
            </a:extLst>
          </p:cNvPr>
          <p:cNvSpPr/>
          <p:nvPr/>
        </p:nvSpPr>
        <p:spPr>
          <a:xfrm>
            <a:off x="147615" y="5110444"/>
            <a:ext cx="2252134" cy="817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 </a:t>
            </a:r>
          </a:p>
          <a:p>
            <a:pPr algn="ctr"/>
            <a:r>
              <a:rPr lang="en-US" dirty="0"/>
              <a:t>&lt;Action specific&gt; </a:t>
            </a:r>
          </a:p>
          <a:p>
            <a:pPr algn="ctr"/>
            <a:r>
              <a:rPr lang="en-US" dirty="0"/>
              <a:t>Ask Help Intention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F9D96-970B-204A-B131-A722DEC258FD}"/>
              </a:ext>
            </a:extLst>
          </p:cNvPr>
          <p:cNvSpPr txBox="1"/>
          <p:nvPr/>
        </p:nvSpPr>
        <p:spPr>
          <a:xfrm>
            <a:off x="2438401" y="5019538"/>
            <a:ext cx="423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&lt;action&gt; and executor (from planning): another agent</a:t>
            </a:r>
          </a:p>
          <a:p>
            <a:r>
              <a:rPr lang="en-US" dirty="0"/>
              <a:t>Body: queue a Request with a </a:t>
            </a:r>
            <a:r>
              <a:rPr lang="en-US" dirty="0" err="1"/>
              <a:t>ReachPDDLGoal</a:t>
            </a:r>
            <a:r>
              <a:rPr lang="en-US" dirty="0"/>
              <a:t> to destination </a:t>
            </a:r>
          </a:p>
          <a:p>
            <a:r>
              <a:rPr lang="en-US" dirty="0"/>
              <a:t>[recursively causing PDDL planning]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92030-9262-9F4B-AD08-600B56F057AC}"/>
              </a:ext>
            </a:extLst>
          </p:cNvPr>
          <p:cNvSpPr txBox="1"/>
          <p:nvPr/>
        </p:nvSpPr>
        <p:spPr>
          <a:xfrm>
            <a:off x="9642012" y="4931501"/>
            <a:ext cx="2205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default</a:t>
            </a:r>
          </a:p>
          <a:p>
            <a:r>
              <a:rPr lang="en-US" dirty="0"/>
              <a:t>Body: submit </a:t>
            </a:r>
            <a:r>
              <a:rPr lang="en-US" dirty="0" err="1"/>
              <a:t>PddlAction_msg</a:t>
            </a:r>
            <a:r>
              <a:rPr lang="en-US" dirty="0"/>
              <a:t> to environment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17FA4-B3A8-2448-8176-DA7101B87ECB}"/>
              </a:ext>
            </a:extLst>
          </p:cNvPr>
          <p:cNvSpPr txBox="1"/>
          <p:nvPr/>
        </p:nvSpPr>
        <p:spPr>
          <a:xfrm>
            <a:off x="8825948" y="596348"/>
            <a:ext cx="2831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PddlDomain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domain file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supported actions</a:t>
            </a:r>
          </a:p>
          <a:p>
            <a:r>
              <a:rPr lang="en-US" dirty="0"/>
              <a:t>One per environment</a:t>
            </a:r>
          </a:p>
          <a:p>
            <a:r>
              <a:rPr lang="en-US" dirty="0"/>
              <a:t>Set up at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59E4C-231F-124B-B255-4E4821E4FF99}"/>
              </a:ext>
            </a:extLst>
          </p:cNvPr>
          <p:cNvSpPr txBox="1"/>
          <p:nvPr/>
        </p:nvSpPr>
        <p:spPr>
          <a:xfrm>
            <a:off x="8945217" y="2425148"/>
            <a:ext cx="2902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</a:t>
            </a:r>
            <a:r>
              <a:rPr lang="en-US" dirty="0" err="1"/>
              <a:t>Utils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blackbox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new PDDL “problem file” in a ”</a:t>
            </a:r>
            <a:r>
              <a:rPr lang="en-US" dirty="0" err="1"/>
              <a:t>tmp</a:t>
            </a:r>
            <a:r>
              <a:rPr lang="en-US" dirty="0"/>
              <a:t>” subdir at each run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998944-99FE-BB40-A812-CE6293D6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11C88CF-62F7-8B43-A1D1-FB18693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AOSE Lab 2018 - </a:t>
            </a:r>
            <a:r>
              <a:rPr lang="en-US" dirty="0" err="1"/>
              <a:t>UniTN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D8A8AE0-F98B-7548-9F00-3E1992BD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D074338D-6436-8143-9E0E-13E513DEACA6}"/>
              </a:ext>
            </a:extLst>
          </p:cNvPr>
          <p:cNvSpPr txBox="1">
            <a:spLocks/>
          </p:cNvSpPr>
          <p:nvPr/>
        </p:nvSpPr>
        <p:spPr>
          <a:xfrm>
            <a:off x="4924926" y="2697"/>
            <a:ext cx="7267074" cy="105427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Reaching a goal via PDDL planning</a:t>
            </a:r>
          </a:p>
        </p:txBody>
      </p:sp>
    </p:spTree>
    <p:extLst>
      <p:ext uri="{BB962C8B-B14F-4D97-AF65-F5344CB8AC3E}">
        <p14:creationId xmlns:p14="http://schemas.microsoft.com/office/powerpoint/2010/main" val="11571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/>
      <p:bldP spid="8" grpId="0"/>
      <p:bldP spid="10" grpId="0" animBg="1"/>
      <p:bldP spid="11" grpId="0" animBg="1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6FCCF5-AA3C-5541-B2FA-8E73E6C383BC}"/>
              </a:ext>
            </a:extLst>
          </p:cNvPr>
          <p:cNvSpPr/>
          <p:nvPr/>
        </p:nvSpPr>
        <p:spPr>
          <a:xfrm>
            <a:off x="1331478" y="1616891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PDDLAction</a:t>
            </a:r>
            <a:r>
              <a:rPr lang="en-US" dirty="0"/>
              <a:t>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3CD18-0BEB-B646-A82B-28F668A06726}"/>
              </a:ext>
            </a:extLst>
          </p:cNvPr>
          <p:cNvSpPr txBox="1"/>
          <p:nvPr/>
        </p:nvSpPr>
        <p:spPr>
          <a:xfrm>
            <a:off x="580959" y="840133"/>
            <a:ext cx="353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be executed only in Environment</a:t>
            </a:r>
          </a:p>
          <a:p>
            <a:pPr algn="ctr"/>
            <a:r>
              <a:rPr lang="en-US" dirty="0"/>
              <a:t>In reaction to a </a:t>
            </a:r>
            <a:r>
              <a:rPr lang="en-US" dirty="0" err="1"/>
              <a:t>PDDL_Action</a:t>
            </a:r>
            <a:r>
              <a:rPr lang="en-US" dirty="0"/>
              <a:t> </a:t>
            </a:r>
            <a:r>
              <a:rPr lang="en-US" dirty="0" err="1"/>
              <a:t>msg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574AA-19CC-7545-A2C7-130D4BFD8A04}"/>
              </a:ext>
            </a:extLst>
          </p:cNvPr>
          <p:cNvSpPr txBox="1"/>
          <p:nvPr/>
        </p:nvSpPr>
        <p:spPr>
          <a:xfrm>
            <a:off x="3098800" y="2997200"/>
            <a:ext cx="7372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a </a:t>
            </a:r>
            <a:r>
              <a:rPr lang="en-US" dirty="0" err="1"/>
              <a:t>PDDLAction</a:t>
            </a:r>
            <a:r>
              <a:rPr lang="en-US" dirty="0"/>
              <a:t> object, whose general workflow is: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preconditions (on the beliefs)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an amount of time to simulate 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Recheck precondition and, if good, assert post-conditions (on the beliefs)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76F01-7441-0F4D-8CA5-5D5865C93777}"/>
              </a:ext>
            </a:extLst>
          </p:cNvPr>
          <p:cNvSpPr txBox="1"/>
          <p:nvPr/>
        </p:nvSpPr>
        <p:spPr>
          <a:xfrm>
            <a:off x="912263" y="4881953"/>
            <a:ext cx="901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effects on the requester’s beliefs – </a:t>
            </a:r>
            <a:r>
              <a:rPr lang="en-US" i="1" dirty="0"/>
              <a:t>sensing is required to get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actions (possibly requested from different agents) </a:t>
            </a:r>
            <a:r>
              <a:rPr lang="en-US" i="1" dirty="0"/>
              <a:t>may interleave </a:t>
            </a:r>
            <a:r>
              <a:rPr lang="en-US" dirty="0"/>
              <a:t>– that’s why preconditions are rechecked after simulated execution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1134B-0A15-724A-9185-BF8F1E0D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224F0E-2F58-6742-AA86-34F4EA9C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747E57-CD16-A442-9B71-76598701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CA0DF748-861C-7444-84DC-008C447A5763}"/>
              </a:ext>
            </a:extLst>
          </p:cNvPr>
          <p:cNvSpPr txBox="1">
            <a:spLocks/>
          </p:cNvSpPr>
          <p:nvPr/>
        </p:nvSpPr>
        <p:spPr>
          <a:xfrm>
            <a:off x="4924926" y="338098"/>
            <a:ext cx="7267074" cy="14907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Changing the environment by executing planned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6F70D-FCBA-CA41-99F4-41EEA2CF7492}"/>
              </a:ext>
            </a:extLst>
          </p:cNvPr>
          <p:cNvSpPr/>
          <p:nvPr/>
        </p:nvSpPr>
        <p:spPr>
          <a:xfrm>
            <a:off x="89779" y="2834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7B701-4B6F-EF43-896B-3092BEC7F534}"/>
              </a:ext>
            </a:extLst>
          </p:cNvPr>
          <p:cNvSpPr txBox="1"/>
          <p:nvPr/>
        </p:nvSpPr>
        <p:spPr>
          <a:xfrm>
            <a:off x="2767006" y="291815"/>
            <a:ext cx="8230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(base one)</a:t>
            </a:r>
          </a:p>
          <a:p>
            <a:endParaRPr lang="en-US" dirty="0"/>
          </a:p>
          <a:p>
            <a:r>
              <a:rPr lang="en-US" dirty="0"/>
              <a:t>Delivers information ASAP by pushing it as a goal (assuming that there is an intention to handle an information and assuming strictly FIFO execution of intentions)</a:t>
            </a:r>
          </a:p>
          <a:p>
            <a:r>
              <a:rPr lang="en-US" dirty="0"/>
              <a:t>Keeps only the latest request (ignoring any previous one ) to process it after all </a:t>
            </a:r>
            <a:r>
              <a:rPr lang="en-US" dirty="0" err="1"/>
              <a:t>infos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9EDA0-E440-C04D-BCB8-0F9963D52B8A}"/>
              </a:ext>
            </a:extLst>
          </p:cNvPr>
          <p:cNvSpPr txBox="1"/>
          <p:nvPr/>
        </p:nvSpPr>
        <p:spPr>
          <a:xfrm>
            <a:off x="6327710" y="4031683"/>
            <a:ext cx="5669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BDI meta reasoning in </a:t>
            </a:r>
            <a:r>
              <a:rPr lang="en-US" i="1" dirty="0" err="1"/>
              <a:t>General_agent</a:t>
            </a:r>
            <a:endParaRPr lang="en-US" i="1" dirty="0"/>
          </a:p>
          <a:p>
            <a:pPr algn="r"/>
            <a:r>
              <a:rPr lang="en-US" i="1" dirty="0"/>
              <a:t>Looks for first intention whose context is true</a:t>
            </a:r>
          </a:p>
          <a:p>
            <a:pPr algn="r"/>
            <a:r>
              <a:rPr lang="en-US" i="1" dirty="0"/>
              <a:t>Invoked from </a:t>
            </a:r>
            <a:r>
              <a:rPr lang="en-US" i="1" dirty="0" err="1"/>
              <a:t>Agent.pushGoal</a:t>
            </a:r>
            <a:endParaRPr lang="en-US" i="1" dirty="0"/>
          </a:p>
          <a:p>
            <a:pPr algn="r"/>
            <a:endParaRPr lang="en-US" i="1" dirty="0"/>
          </a:p>
          <a:p>
            <a:pPr algn="r"/>
            <a:r>
              <a:rPr lang="en-US" i="1" dirty="0" err="1"/>
              <a:t>Hashmap</a:t>
            </a:r>
            <a:r>
              <a:rPr lang="en-US" i="1" dirty="0"/>
              <a:t> event / </a:t>
            </a:r>
            <a:r>
              <a:rPr lang="en-US" i="1" dirty="0" err="1"/>
              <a:t>msg</a:t>
            </a:r>
            <a:r>
              <a:rPr lang="en-US" i="1" dirty="0"/>
              <a:t> type -&gt; intention type</a:t>
            </a:r>
          </a:p>
          <a:p>
            <a:pPr algn="r"/>
            <a:r>
              <a:rPr lang="en-US" i="1" dirty="0"/>
              <a:t>Context condition as an </a:t>
            </a:r>
            <a:r>
              <a:rPr lang="en-US" i="1" dirty="0" err="1"/>
              <a:t>overridable</a:t>
            </a:r>
            <a:r>
              <a:rPr lang="en-US" i="1" dirty="0"/>
              <a:t> method</a:t>
            </a:r>
          </a:p>
          <a:p>
            <a:pPr algn="r"/>
            <a:endParaRPr lang="en-US" i="1" dirty="0"/>
          </a:p>
          <a:p>
            <a:pPr algn="r"/>
            <a:r>
              <a:rPr lang="en-US" i="1" dirty="0"/>
              <a:t>No BDI-style repeat on failure!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1E3F4-A23A-4949-AFD6-D761556820AE}"/>
              </a:ext>
            </a:extLst>
          </p:cNvPr>
          <p:cNvSpPr/>
          <p:nvPr/>
        </p:nvSpPr>
        <p:spPr>
          <a:xfrm>
            <a:off x="1728846" y="2998080"/>
            <a:ext cx="4154922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PostmanEverythingInParallel</a:t>
            </a:r>
            <a:r>
              <a:rPr lang="en-US" dirty="0"/>
              <a:t> Intention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EE349-1127-E645-958E-89613DD32EC5}"/>
              </a:ext>
            </a:extLst>
          </p:cNvPr>
          <p:cNvSpPr/>
          <p:nvPr/>
        </p:nvSpPr>
        <p:spPr>
          <a:xfrm>
            <a:off x="42782" y="4921811"/>
            <a:ext cx="2941061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PostmanOneRequestAtTime</a:t>
            </a:r>
            <a:r>
              <a:rPr lang="en-US" dirty="0"/>
              <a:t> Intention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F52C9E-2602-5744-B76D-20CD41D3FE2C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368246" y="1248695"/>
            <a:ext cx="2438061" cy="1749385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0BCB7-DDC9-E141-87A9-BADE008640B0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1368246" y="1248695"/>
            <a:ext cx="145067" cy="3673116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A2BABF-D27E-0942-8D9C-470A9C14366A}"/>
              </a:ext>
            </a:extLst>
          </p:cNvPr>
          <p:cNvSpPr txBox="1"/>
          <p:nvPr/>
        </p:nvSpPr>
        <p:spPr>
          <a:xfrm>
            <a:off x="6057759" y="3157514"/>
            <a:ext cx="2684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Delivers everything ASAP</a:t>
            </a:r>
          </a:p>
          <a:p>
            <a:r>
              <a:rPr lang="en-US" dirty="0"/>
              <a:t>- Used by the Environment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47697-2CB7-1D4B-AEE9-786D992D54C5}"/>
              </a:ext>
            </a:extLst>
          </p:cNvPr>
          <p:cNvSpPr txBox="1"/>
          <p:nvPr/>
        </p:nvSpPr>
        <p:spPr>
          <a:xfrm>
            <a:off x="3054479" y="4747464"/>
            <a:ext cx="3635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Delivers information ASAP</a:t>
            </a:r>
          </a:p>
          <a:p>
            <a:r>
              <a:rPr lang="en-US" dirty="0"/>
              <a:t>Processes the first available request after all </a:t>
            </a:r>
            <a:r>
              <a:rPr lang="en-US" dirty="0" err="1"/>
              <a:t>infos</a:t>
            </a:r>
            <a:r>
              <a:rPr lang="en-US" dirty="0"/>
              <a:t>, keeping the others in the queue</a:t>
            </a:r>
          </a:p>
          <a:p>
            <a:r>
              <a:rPr lang="en-US" dirty="0"/>
              <a:t>- Used by current robots</a:t>
            </a:r>
          </a:p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3E3A77F-8AAF-4D42-AC15-413C0433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554" y="2697"/>
            <a:ext cx="5119446" cy="1054278"/>
          </a:xfrm>
        </p:spPr>
        <p:txBody>
          <a:bodyPr>
            <a:normAutofit fontScale="90000"/>
          </a:bodyPr>
          <a:lstStyle/>
          <a:p>
            <a:r>
              <a:rPr lang="en-US" dirty="0"/>
              <a:t>From messages to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1F5CC-CD39-EF40-A957-FC07D7DA187C}"/>
              </a:ext>
            </a:extLst>
          </p:cNvPr>
          <p:cNvSpPr txBox="1"/>
          <p:nvPr/>
        </p:nvSpPr>
        <p:spPr>
          <a:xfrm>
            <a:off x="1" y="2299105"/>
            <a:ext cx="1554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 not actual</a:t>
            </a:r>
          </a:p>
          <a:p>
            <a:r>
              <a:rPr lang="en-US" i="1" dirty="0"/>
              <a:t>subclasses,</a:t>
            </a:r>
          </a:p>
          <a:p>
            <a:r>
              <a:rPr lang="en-US" i="1" dirty="0"/>
              <a:t>but conceptually</a:t>
            </a:r>
          </a:p>
          <a:p>
            <a:r>
              <a:rPr lang="en-US" i="1" dirty="0"/>
              <a:t>they 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6CB91-A923-0640-857C-DFD0EB12470C}"/>
              </a:ext>
            </a:extLst>
          </p:cNvPr>
          <p:cNvSpPr txBox="1"/>
          <p:nvPr/>
        </p:nvSpPr>
        <p:spPr>
          <a:xfrm>
            <a:off x="7739269" y="1797751"/>
            <a:ext cx="425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Message management</a:t>
            </a:r>
          </a:p>
          <a:p>
            <a:pPr algn="r"/>
            <a:r>
              <a:rPr lang="en-US" i="1" dirty="0"/>
              <a:t>selected as intention for </a:t>
            </a:r>
            <a:r>
              <a:rPr lang="en-US" i="1" dirty="0" err="1"/>
              <a:t>Postman_goal</a:t>
            </a:r>
            <a:endParaRPr lang="en-US" i="1" dirty="0"/>
          </a:p>
          <a:p>
            <a:pPr algn="r"/>
            <a:r>
              <a:rPr lang="en-US" i="1" dirty="0"/>
              <a:t>on agent creation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199DE-4FEF-5146-9DB2-858B34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600BC3-0748-A145-ADDB-63C0A3E4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6391FF-CB20-0B42-943D-318E8FBA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13" grpId="0"/>
      <p:bldP spid="14" grpId="0"/>
      <p:bldP spid="1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FB5687-E7AD-4944-9274-3B6501D9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communication, in-memory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17F39-55E2-5D48-8E5E-5B989E2F4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simplicistic</a:t>
            </a:r>
            <a:r>
              <a:rPr lang="en-US" dirty="0"/>
              <a:t> simulation environment doesn’t use networking at the moment</a:t>
            </a:r>
          </a:p>
          <a:p>
            <a:r>
              <a:rPr lang="en-US" dirty="0"/>
              <a:t>Messages are simply subclasses of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InformMessage</a:t>
            </a:r>
            <a:r>
              <a:rPr lang="en-US" dirty="0"/>
              <a:t> and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RequestMessage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Inform / Request are inspired by Speech Acts</a:t>
            </a:r>
          </a:p>
          <a:p>
            <a:pPr lvl="1"/>
            <a:r>
              <a:rPr lang="en-US" dirty="0"/>
              <a:t>Their distinction is mainly to drive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Postman_goal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handling logic</a:t>
            </a:r>
          </a:p>
          <a:p>
            <a:pPr lvl="1"/>
            <a:r>
              <a:rPr lang="en-US" dirty="0"/>
              <a:t>Messages are all subclasses of a generic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</a:p>
          <a:p>
            <a:pPr lvl="1"/>
            <a:r>
              <a:rPr lang="en-US" dirty="0"/>
              <a:t>At destination, they are directly handled as events (see Postman’s intentions)</a:t>
            </a:r>
          </a:p>
          <a:p>
            <a:r>
              <a:rPr lang="en-US" dirty="0"/>
              <a:t>Messages are simply queued to destination with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/>
              <a:t> </a:t>
            </a:r>
          </a:p>
          <a:p>
            <a:r>
              <a:rPr lang="it-IT" dirty="0" err="1"/>
              <a:t>Messages</a:t>
            </a:r>
            <a:r>
              <a:rPr lang="it-IT" dirty="0"/>
              <a:t>,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, can be </a:t>
            </a:r>
            <a:r>
              <a:rPr lang="it-IT" dirty="0" err="1"/>
              <a:t>monitored</a:t>
            </a:r>
            <a:r>
              <a:rPr lang="it-IT" dirty="0"/>
              <a:t> for </a:t>
            </a:r>
            <a:r>
              <a:rPr lang="it-IT" dirty="0" err="1"/>
              <a:t>handling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from </a:t>
            </a:r>
            <a:r>
              <a:rPr lang="it-IT" dirty="0" err="1"/>
              <a:t>other</a:t>
            </a:r>
            <a:r>
              <a:rPr lang="it-IT" dirty="0"/>
              <a:t> agents –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wasHandled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/>
              <a:t>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variants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nexts</a:t>
            </a:r>
            <a:r>
              <a:rPr lang="it-IT" dirty="0"/>
              <a:t> in </a:t>
            </a: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E373-3183-2D4C-A124-25E281DE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C28FD-3C97-A24B-91CF-BAD7230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21EC-FC93-AB4B-BF55-9F91424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B2B2-62D2-214F-B576-2B469410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BDI meta-reasoning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EE54-B92B-D64E-A9B2-52D02678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ADK2018 is very simplistic when compared to JACK – but that notwithstanding it is not straightforward to develop and understand.</a:t>
            </a:r>
          </a:p>
          <a:p>
            <a:r>
              <a:rPr lang="en-US" dirty="0"/>
              <a:t>Part of the event–management logic is in the intention handling the </a:t>
            </a:r>
            <a:r>
              <a:rPr lang="en-US" dirty="0" err="1"/>
              <a:t>Postman_goal</a:t>
            </a:r>
            <a:endParaRPr lang="en-US" dirty="0"/>
          </a:p>
          <a:p>
            <a:r>
              <a:rPr lang="en-US" dirty="0"/>
              <a:t>Intention execution has some interesting capability (e.g. maintenance conditions) but needs improvement to fully implement BDI, e.g.</a:t>
            </a:r>
          </a:p>
          <a:p>
            <a:pPr lvl="1"/>
            <a:r>
              <a:rPr lang="en-US" dirty="0"/>
              <a:t>intentions cannot fail during a step</a:t>
            </a:r>
          </a:p>
          <a:p>
            <a:pPr lvl="1"/>
            <a:r>
              <a:rPr lang="en-US" dirty="0"/>
              <a:t>retry-on-failure is not supported</a:t>
            </a:r>
          </a:p>
          <a:p>
            <a:pPr lvl="1"/>
            <a:r>
              <a:rPr lang="en-US" dirty="0"/>
              <a:t>no prioritization – strictly FIFO with steps interleaving</a:t>
            </a:r>
          </a:p>
          <a:p>
            <a:r>
              <a:rPr lang="en-US" dirty="0"/>
              <a:t>Introspection is supported by analyzing the agent’s queue and using Java reflection. For instance, intentions, both queued and waiting, can be analyzed and manipulated</a:t>
            </a:r>
          </a:p>
          <a:p>
            <a:r>
              <a:rPr lang="en-US" dirty="0"/>
              <a:t>Plan selection at the moment is very primitive - context() is a simple Boolean (equivalent to JACK’s relevant()). No plan choice is supported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81CC4-61FC-C44A-841B-41252751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8433-1A01-CE47-8447-FD6CCD62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6FEB-ADAB-0A4A-A056-2E441098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F99C-5D7E-7943-82B3-46B12780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Descrivi</a:t>
            </a:r>
            <a:r>
              <a:rPr lang="en-US" dirty="0"/>
              <a:t> GUI (</a:t>
            </a:r>
            <a:r>
              <a:rPr lang="en-US" dirty="0" err="1"/>
              <a:t>attuale</a:t>
            </a:r>
            <a:r>
              <a:rPr lang="en-US" dirty="0"/>
              <a:t> + </a:t>
            </a:r>
            <a:r>
              <a:rPr lang="en-US" dirty="0" err="1"/>
              <a:t>estensioni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E4FB-3440-E14A-9802-4093084D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Visualizzazione</a:t>
            </a:r>
            <a:r>
              <a:rPr lang="en-US" dirty="0"/>
              <a:t> timeline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bottone</a:t>
            </a:r>
            <a:r>
              <a:rPr lang="en-US" dirty="0"/>
              <a:t> di pause / resume?</a:t>
            </a:r>
          </a:p>
          <a:p>
            <a:r>
              <a:rPr lang="en-US" dirty="0" err="1"/>
              <a:t>Bottone</a:t>
            </a:r>
            <a:r>
              <a:rPr lang="en-US" dirty="0"/>
              <a:t>/I di dump</a:t>
            </a:r>
          </a:p>
          <a:p>
            <a:r>
              <a:rPr lang="en-US" dirty="0" err="1"/>
              <a:t>Interfaccia</a:t>
            </a:r>
            <a:r>
              <a:rPr lang="en-US" dirty="0"/>
              <a:t> di </a:t>
            </a:r>
            <a:r>
              <a:rPr lang="en-US" dirty="0" err="1"/>
              <a:t>interazione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Sottomissione</a:t>
            </a:r>
            <a:r>
              <a:rPr lang="en-US" dirty="0"/>
              <a:t> </a:t>
            </a:r>
            <a:r>
              <a:rPr lang="en-US" dirty="0" err="1"/>
              <a:t>pddl</a:t>
            </a:r>
            <a:r>
              <a:rPr lang="en-US" dirty="0"/>
              <a:t> clause</a:t>
            </a:r>
          </a:p>
          <a:p>
            <a:pPr lvl="1"/>
            <a:r>
              <a:rPr lang="en-US" dirty="0" err="1"/>
              <a:t>Richiesta</a:t>
            </a:r>
            <a:r>
              <a:rPr lang="en-US" dirty="0"/>
              <a:t> ad environment / </a:t>
            </a:r>
            <a:r>
              <a:rPr lang="en-US" dirty="0" err="1"/>
              <a:t>agente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attuale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97CE1-B9FE-2D4C-9F3D-8F68BF35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564A0-6701-1941-8BC1-46A16ECC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AD-88CC-3040-8F22-7728EC86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1C6D-D918-B343-A3C3-F8CA18FB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Tracing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618B-BBCA-814E-B49F-9217ED53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to use the Eclipse debugger!</a:t>
            </a:r>
          </a:p>
          <a:p>
            <a:r>
              <a:rPr lang="en-US" dirty="0"/>
              <a:t>Each agent has a “</a:t>
            </a:r>
            <a:r>
              <a:rPr lang="en-US" dirty="0" err="1"/>
              <a:t>debugOn</a:t>
            </a:r>
            <a:r>
              <a:rPr lang="en-US" dirty="0"/>
              <a:t>” flag. If true, many tracing messages are printed on the standard output by that agent and can be used to understand what is going on.</a:t>
            </a:r>
          </a:p>
          <a:p>
            <a:r>
              <a:rPr lang="en-US" dirty="0"/>
              <a:t>By convention, tracing code follows this pattern:</a:t>
            </a:r>
          </a:p>
          <a:p>
            <a:pPr marL="457200" lvl="1" indent="0">
              <a:buNone/>
            </a:pP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agent.debugOn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457200" lvl="1" indent="0">
              <a:buNone/>
            </a:pP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agent.getName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+ </a:t>
            </a:r>
            <a:r>
              <a:rPr lang="it-IT" sz="2800" dirty="0"/>
              <a:t>… </a:t>
            </a:r>
            <a:r>
              <a:rPr lang="it-IT" sz="2800" dirty="0" err="1"/>
              <a:t>whatever</a:t>
            </a:r>
            <a:r>
              <a:rPr lang="it-IT" sz="2800" dirty="0"/>
              <a:t> …</a:t>
            </a:r>
          </a:p>
          <a:p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Environment.printStackTrace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utility </a:t>
            </a:r>
            <a:r>
              <a:rPr lang="it-IT" dirty="0" err="1"/>
              <a:t>that</a:t>
            </a:r>
            <a:r>
              <a:rPr lang="it-IT" dirty="0"/>
              <a:t> can be put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of code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…</a:t>
            </a:r>
          </a:p>
          <a:p>
            <a:endParaRPr lang="en-US" dirty="0"/>
          </a:p>
          <a:p>
            <a:endParaRPr lang="en-US" sz="20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67B2-7EF7-6D46-B4CF-059428B0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C61E9-E247-344A-AA3B-DB8217DB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CFE0-AF05-8548-8B63-F0F9B36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7655-A5C8-1547-82C0-93411B1F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2B99-65F5-C745-B1A9-41425EFB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easiest (which can be used also for debugging) is</a:t>
            </a:r>
          </a:p>
          <a:p>
            <a:pPr marL="457200" lvl="1" indent="0" algn="ctr">
              <a:buNone/>
            </a:pP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&lt;your agent&gt;.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printFullState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2800" dirty="0"/>
              <a:t>for all your agents, including environment, and check that it contains what it was expected.</a:t>
            </a:r>
            <a:endParaRPr lang="en-US" dirty="0"/>
          </a:p>
          <a:p>
            <a:pPr lvl="1"/>
            <a:r>
              <a:rPr lang="en-US" dirty="0"/>
              <a:t>It writes the state of PDDL beliefs, known intentions and ready-to-run or delayed intentions on standard error, which conveniently is written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by Eclipse on its built-in console. On a command line, you can redirect output (e.g.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“your agent system” 2&gt; ”your file” </a:t>
            </a:r>
            <a:r>
              <a:rPr lang="en-US" dirty="0"/>
              <a:t>on a Linux shell)</a:t>
            </a:r>
          </a:p>
          <a:p>
            <a:r>
              <a:rPr lang="en-US" dirty="0"/>
              <a:t>See example in </a:t>
            </a:r>
            <a:r>
              <a:rPr lang="en-US" dirty="0" err="1"/>
              <a:t>BlockswordLauncher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59DBE-1FAE-FB43-8754-317C03B1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B0B2-4B26-E545-900D-51CB0D82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A63A-9146-924D-BFEC-B308D143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3D3-4EC7-7541-999F-A5C15CD2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36236"/>
            <a:ext cx="10515600" cy="1325563"/>
          </a:xfrm>
        </p:spPr>
        <p:txBody>
          <a:bodyPr/>
          <a:lstStyle/>
          <a:p>
            <a:r>
              <a:rPr lang="en-US" dirty="0"/>
              <a:t>ADK2018: Purpose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10E-2889-114A-8554-A7A0DC60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3" y="1118566"/>
            <a:ext cx="11883887" cy="5237784"/>
          </a:xfrm>
        </p:spPr>
        <p:txBody>
          <a:bodyPr>
            <a:normAutofit fontScale="92500"/>
          </a:bodyPr>
          <a:lstStyle/>
          <a:p>
            <a:r>
              <a:rPr lang="en-US" dirty="0"/>
              <a:t>Showing how to put together PDDL and a practical reasoning system (BDI inspired) to build autonomous entities – i.e., a hybrid agent architecture</a:t>
            </a:r>
          </a:p>
          <a:p>
            <a:r>
              <a:rPr lang="en-US" dirty="0"/>
              <a:t>Modelling multi-agent actions in a single plan and using different approaches to execution (collaborative vs hierarchical)</a:t>
            </a:r>
          </a:p>
          <a:p>
            <a:r>
              <a:rPr lang="en-US" dirty="0"/>
              <a:t>Demonstrating how to build a (simplified) BDI multi-agent system</a:t>
            </a:r>
          </a:p>
          <a:p>
            <a:endParaRPr lang="en-US" dirty="0"/>
          </a:p>
          <a:p>
            <a:r>
              <a:rPr lang="en-US" dirty="0"/>
              <a:t>Implementation: A Java-based simulator but with a simplified world representation and planning (directly in PDDL)</a:t>
            </a:r>
          </a:p>
          <a:p>
            <a:pPr lvl="1"/>
            <a:r>
              <a:rPr lang="en-US" dirty="0"/>
              <a:t>Planning performed by 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blackbox</a:t>
            </a:r>
            <a:r>
              <a:rPr lang="en-US" dirty="0"/>
              <a:t> on a domain determined by agents (hardwired in examples)</a:t>
            </a:r>
          </a:p>
          <a:p>
            <a:pPr lvl="1"/>
            <a:r>
              <a:rPr lang="en-US" dirty="0"/>
              <a:t>Action executions on the world change the PDDL world representation, directly from Java code</a:t>
            </a:r>
          </a:p>
          <a:p>
            <a:pPr lvl="1"/>
            <a:r>
              <a:rPr lang="en-US" dirty="0"/>
              <a:t>The agent computational model, including sensing and meta-reasoning concerning priorities, conflicts, collaboration, error and retry management, etc. … in native Java</a:t>
            </a:r>
          </a:p>
          <a:p>
            <a:pPr lvl="1"/>
            <a:r>
              <a:rPr lang="en-US" dirty="0"/>
              <a:t>Infrastructural code independent of domain. Some Java code (e.g. actions) domain dependent.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64AF-363D-3A4D-A34A-4BDA1B74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576F-763C-7545-A171-E268D8D0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7401-FBDD-BD40-BDC3-27EED293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832E-9C1B-5847-9065-389E77B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code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7C0E7-C89D-5144-9820-E1E95BD9B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EF42-AA1C-174C-A2FA-86AA3AA8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CCBF-2B00-A742-9221-37B97882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C92E-81D4-AF44-A7EA-7DBF6A3D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8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19E3-664C-794A-9A22-78878692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6A9-2956-1F42-8D19-85F9795D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3 Eclipse projects in three repositories: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Core of the </a:t>
            </a:r>
            <a:r>
              <a:rPr lang="en-US" dirty="0">
                <a:solidFill>
                  <a:srgbClr val="FF0000"/>
                </a:solidFill>
              </a:rPr>
              <a:t>multi-agent system </a:t>
            </a:r>
            <a:r>
              <a:rPr lang="en-US" dirty="0"/>
              <a:t>(Do changes only in the case of bugs)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https://github.com/marcorobol/AoseDevKit2018-MultiAgentSystem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Generic goals and intentions </a:t>
            </a:r>
            <a:r>
              <a:rPr lang="en-US" dirty="0"/>
              <a:t>(you could need to add goals and intentions)</a:t>
            </a:r>
            <a:br>
              <a:rPr lang="en-US" dirty="0"/>
            </a:br>
            <a:r>
              <a:rPr lang="en-US" dirty="0">
                <a:hlinkClick r:id="rId3"/>
              </a:rPr>
              <a:t>https://github.com/marcorobol/AoseDevKit2018-Generic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 example in the </a:t>
            </a:r>
            <a:r>
              <a:rPr lang="en-US" dirty="0">
                <a:solidFill>
                  <a:srgbClr val="FF0000"/>
                </a:solidFill>
              </a:rPr>
              <a:t>blocks-world</a:t>
            </a:r>
            <a:r>
              <a:rPr lang="en-US" dirty="0"/>
              <a:t> domain (work here or on a copy)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https://github.com/marcorobol/AoseDevKit2018-Blocksworld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Fork the repositories in your github account before cloning them locally.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06B1-3AFE-0E44-BAF4-34E61C75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8443C-A49D-B749-A77D-096DF1F1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D0C3-62BD-634D-ADF4-741CF60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37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EA84-3522-C14D-82B7-99093E87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DB20-F740-7749-8B33-2F7901B0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Prerequisites: </a:t>
            </a:r>
            <a:r>
              <a:rPr lang="en-US" dirty="0">
                <a:hlinkClick r:id="rId2"/>
              </a:rPr>
              <a:t>Git</a:t>
            </a:r>
            <a:r>
              <a:rPr lang="en-US" dirty="0"/>
              <a:t> + </a:t>
            </a:r>
            <a:r>
              <a:rPr lang="en-US" dirty="0">
                <a:hlinkClick r:id="rId3"/>
              </a:rPr>
              <a:t>Eclipse</a:t>
            </a:r>
            <a:r>
              <a:rPr lang="en-US" dirty="0"/>
              <a:t> + </a:t>
            </a:r>
            <a:r>
              <a:rPr lang="en-US" dirty="0">
                <a:hlinkClick r:id="rId4"/>
              </a:rPr>
              <a:t>JDK 1.8</a:t>
            </a:r>
            <a:endParaRPr lang="en-US" dirty="0"/>
          </a:p>
          <a:p>
            <a:r>
              <a:rPr lang="en-US" dirty="0"/>
              <a:t>Clone the 3 repositories: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git clone xxx</a:t>
            </a:r>
          </a:p>
          <a:p>
            <a:r>
              <a:rPr lang="en-US" dirty="0"/>
              <a:t>Import the projects in Eclipse: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File -&gt; Import -&gt; Existing Projects into Workspace</a:t>
            </a:r>
          </a:p>
          <a:p>
            <a:r>
              <a:rPr lang="en-US" dirty="0"/>
              <a:t>[Only for Linux/Mac users] Give execution permission to blackbox executable in the folder 2018-AoseDevKit-Blocksworld/blackbox: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</a:t>
            </a:r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 +x blackbox</a:t>
            </a:r>
          </a:p>
          <a:p>
            <a:r>
              <a:rPr lang="en-US" dirty="0"/>
              <a:t>[Only if you have multiple versions of Java] In the case Eclipse detects errors in the projects, right click on each of them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Properties -&gt; Java Compiler -&gt; Enable project specific setting -&gt; Compiler 1.8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or in the Eclipse preferences set default compiler to Java 1.8 </a:t>
            </a:r>
          </a:p>
          <a:p>
            <a:r>
              <a:rPr lang="en-US" dirty="0"/>
              <a:t>To run the </a:t>
            </a:r>
            <a:r>
              <a:rPr lang="en-US" dirty="0" err="1"/>
              <a:t>blocksworld</a:t>
            </a:r>
            <a:r>
              <a:rPr lang="en-US" dirty="0"/>
              <a:t> example, in the project AoseDevKit2018-Blocksworld right click on file unitn.adk2018.blocksworld.</a:t>
            </a:r>
            <a:r>
              <a:rPr lang="en-US" dirty="0">
                <a:solidFill>
                  <a:srgbClr val="FF0000"/>
                </a:solidFill>
              </a:rPr>
              <a:t>BlocksworldLauncher</a:t>
            </a:r>
            <a:r>
              <a:rPr lang="en-US" dirty="0"/>
              <a:t>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Run as -&gt; Java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28559-24ED-7346-B75B-CB3EA1DA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FD29-467F-CB46-9999-D3725CE8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81EA-4CB2-AB46-B30E-C382DC55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9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66" y="365125"/>
            <a:ext cx="8498633" cy="1325563"/>
          </a:xfrm>
        </p:spPr>
        <p:txBody>
          <a:bodyPr>
            <a:normAutofit/>
          </a:bodyPr>
          <a:lstStyle/>
          <a:p>
            <a:r>
              <a:rPr lang="en-US" dirty="0"/>
              <a:t>Multi-agent system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66" y="1825625"/>
            <a:ext cx="8498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Core of our multi-threading MAS</a:t>
            </a:r>
          </a:p>
          <a:p>
            <a:r>
              <a:rPr lang="en-US" dirty="0"/>
              <a:t>Domain-independent</a:t>
            </a:r>
          </a:p>
          <a:p>
            <a:r>
              <a:rPr lang="it-IT" dirty="0"/>
              <a:t>M</a:t>
            </a:r>
            <a:r>
              <a:rPr lang="en-US" dirty="0" err="1"/>
              <a:t>ake</a:t>
            </a:r>
            <a:r>
              <a:rPr lang="en-US" dirty="0"/>
              <a:t> changes to this code only in the case of bugs!</a:t>
            </a:r>
          </a:p>
          <a:p>
            <a:r>
              <a:rPr lang="en-US" dirty="0"/>
              <a:t>In the case of bugs, let us know or fix them and do a pull request</a:t>
            </a:r>
          </a:p>
          <a:p>
            <a:r>
              <a:rPr lang="en-US" dirty="0"/>
              <a:t>APIs: Agent and Environment classes</a:t>
            </a:r>
          </a:p>
          <a:p>
            <a:r>
              <a:rPr lang="it-IT" dirty="0"/>
              <a:t>Abstract classes to be </a:t>
            </a:r>
            <a:r>
              <a:rPr lang="it-IT" dirty="0" err="1"/>
              <a:t>extended</a:t>
            </a:r>
            <a:r>
              <a:rPr lang="it-IT" dirty="0"/>
              <a:t>: Goal, I</a:t>
            </a:r>
            <a:r>
              <a:rPr lang="en-US" dirty="0" err="1"/>
              <a:t>nformMessage</a:t>
            </a:r>
            <a:r>
              <a:rPr lang="en-US" dirty="0"/>
              <a:t>, </a:t>
            </a:r>
            <a:r>
              <a:rPr lang="en-US" dirty="0" err="1"/>
              <a:t>RequestMessage</a:t>
            </a:r>
            <a:r>
              <a:rPr lang="en-US" dirty="0"/>
              <a:t>, Intention, </a:t>
            </a:r>
            <a:r>
              <a:rPr lang="en-US" dirty="0" err="1"/>
              <a:t>PddlAction</a:t>
            </a:r>
            <a:r>
              <a:rPr lang="en-US" dirty="0"/>
              <a:t>*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23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6E3E2E-C412-4202-A4C1-02C56AC6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0"/>
            <a:ext cx="2594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3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9851B60-BD53-44CD-9072-45D71E3F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3810000" cy="5276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706" y="365125"/>
            <a:ext cx="7548465" cy="1325563"/>
          </a:xfrm>
        </p:spPr>
        <p:txBody>
          <a:bodyPr>
            <a:normAutofit/>
          </a:bodyPr>
          <a:lstStyle/>
          <a:p>
            <a:r>
              <a:rPr lang="en-US" dirty="0"/>
              <a:t>Goals and intentions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705" y="1825625"/>
            <a:ext cx="806009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agents, messages/goals and intentions</a:t>
            </a:r>
          </a:p>
          <a:p>
            <a:r>
              <a:rPr lang="en-US" dirty="0"/>
              <a:t>Domain-independent</a:t>
            </a:r>
          </a:p>
          <a:p>
            <a:r>
              <a:rPr lang="en-US" dirty="0"/>
              <a:t>You could need to add new goals or intentions</a:t>
            </a:r>
            <a:br>
              <a:rPr lang="en-US" dirty="0"/>
            </a:br>
            <a:r>
              <a:rPr lang="en-US" sz="2000" dirty="0"/>
              <a:t>(just be sure that they are domain-independent)</a:t>
            </a:r>
            <a:endParaRPr lang="en-US" dirty="0"/>
          </a:p>
          <a:p>
            <a:r>
              <a:rPr lang="en-US" dirty="0"/>
              <a:t>In the case of bugs, let us know or fix them and do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1154901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5D557DC-5C14-4CB1-8650-6F5DDD37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5" y="2064690"/>
            <a:ext cx="3543300" cy="3571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5" y="365125"/>
            <a:ext cx="7621554" cy="13255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Blocksworld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45" y="2141537"/>
            <a:ext cx="7621554" cy="406332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 example in the blocks-world domain</a:t>
            </a:r>
          </a:p>
          <a:p>
            <a:r>
              <a:rPr lang="en-US" dirty="0"/>
              <a:t>Domain-specific</a:t>
            </a:r>
          </a:p>
          <a:p>
            <a:r>
              <a:rPr lang="en-US" dirty="0" err="1"/>
              <a:t>Pddl</a:t>
            </a:r>
            <a:r>
              <a:rPr lang="en-US" dirty="0"/>
              <a:t> domain file + java version of </a:t>
            </a:r>
            <a:r>
              <a:rPr lang="en-US" dirty="0" err="1"/>
              <a:t>pddl</a:t>
            </a:r>
            <a:r>
              <a:rPr lang="en-US" dirty="0"/>
              <a:t> actions</a:t>
            </a:r>
          </a:p>
          <a:p>
            <a:r>
              <a:rPr lang="en-US" dirty="0"/>
              <a:t>Domain-specific intentions for the “</a:t>
            </a:r>
            <a:r>
              <a:rPr lang="en-US" dirty="0" err="1"/>
              <a:t>PddlStep_goal</a:t>
            </a:r>
            <a:r>
              <a:rPr lang="en-US" dirty="0"/>
              <a:t>”</a:t>
            </a:r>
          </a:p>
          <a:p>
            <a:r>
              <a:rPr lang="en-US" dirty="0"/>
              <a:t>To start, run the </a:t>
            </a:r>
            <a:r>
              <a:rPr lang="en-US" dirty="0" err="1"/>
              <a:t>BlocksworldLaucher</a:t>
            </a:r>
            <a:endParaRPr lang="en-US" dirty="0"/>
          </a:p>
          <a:p>
            <a:r>
              <a:rPr lang="en-US" dirty="0"/>
              <a:t>Work on this project if you extend this domain</a:t>
            </a:r>
          </a:p>
          <a:p>
            <a:r>
              <a:rPr lang="en-US" dirty="0"/>
              <a:t>Create a copy of the project for other domains</a:t>
            </a:r>
          </a:p>
          <a:p>
            <a:r>
              <a:rPr lang="en-US" dirty="0"/>
              <a:t>In the case of bugs, let us know or fix them and do a pull request.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8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4924B-1B3F-477D-93E7-D89C77D6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508"/>
          </a:xfrm>
        </p:spPr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E1CB8B-EE2A-4C8B-8F2C-7FC61145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73"/>
            <a:ext cx="10515600" cy="24003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First columns of the logs are dedicated to represent a sort of GANTT diagram placed vertically</a:t>
            </a:r>
          </a:p>
          <a:p>
            <a:r>
              <a:rPr lang="en-US" dirty="0"/>
              <a:t>The logger can be configured to set the size of this columns and the number of agents and intentions supported</a:t>
            </a:r>
          </a:p>
          <a:p>
            <a:r>
              <a:rPr lang="en-US" dirty="0"/>
              <a:t>In the example of above, three robots are running. In r2 a single intention is alive probably waiting for something. In r1 the </a:t>
            </a:r>
            <a:r>
              <a:rPr lang="en-US" dirty="0" err="1"/>
              <a:t>PostmanOneRequestAtTime</a:t>
            </a:r>
            <a:r>
              <a:rPr lang="en-US" dirty="0"/>
              <a:t> intention is logging some messages in the first two lines, and then it starts a Request intention and </a:t>
            </a:r>
            <a:r>
              <a:rPr lang="en-US" dirty="0" err="1"/>
              <a:t>ReachPddlGoal</a:t>
            </a:r>
            <a:r>
              <a:rPr lang="en-US" dirty="0"/>
              <a:t> intention. Something similar happens for the env agent.</a:t>
            </a:r>
            <a:endParaRPr lang="en-US" u="sng" dirty="0"/>
          </a:p>
          <a:p>
            <a:r>
              <a:rPr lang="en-US" dirty="0"/>
              <a:t>Intentions are assigned with an incremental id unique in the simulation.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A1296-F9CA-4FDD-98D6-DD8BBB64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0B2C79-5F4D-4DE3-89E5-3EBD3C9F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D21F93-452F-4BEC-B162-BE8557F6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26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51A312-063F-4045-B00A-CDCBC48ABC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441" y="3866265"/>
            <a:ext cx="11405118" cy="24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A03BC0-B5F7-4FD0-9230-A0420B3A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7602DB-3B22-44AD-A60A-60846180E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38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gui</a:t>
            </a:r>
            <a:r>
              <a:rPr lang="it-IT" dirty="0"/>
              <a:t> for </a:t>
            </a:r>
            <a:r>
              <a:rPr lang="it-IT" dirty="0" err="1"/>
              <a:t>controlling</a:t>
            </a:r>
            <a:r>
              <a:rPr lang="it-IT" dirty="0"/>
              <a:t> the </a:t>
            </a:r>
            <a:r>
              <a:rPr lang="it-IT" dirty="0" err="1"/>
              <a:t>simulation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timeline</a:t>
            </a:r>
            <a:r>
              <a:rPr lang="it-IT" dirty="0"/>
              <a:t> of</a:t>
            </a:r>
            <a:br>
              <a:rPr lang="it-IT" dirty="0"/>
            </a:b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A374DC-9F08-4DE0-99A3-24AE59F1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CEEEDF-F240-4C85-AECA-D9B8CB97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2AF53-3317-4660-B0C8-7FA59FE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27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B9150F-923E-4E74-9CFC-D86B6B30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86" y="2800454"/>
            <a:ext cx="7197014" cy="32200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E59561-9D88-4B09-8576-82D6C9BE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5" y="1646238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0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E197-7034-A744-945B-EC760171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DF53-2D37-4F4B-91C7-A83A63567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73732-210A-D446-8B0D-E7EB40CB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4F4C-0823-F44B-A450-95E85AD4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BF4CA-B813-FC44-8684-D5799FC8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44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3E1C-E67F-6443-9C2C-B430F5F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794-B356-534A-AB5C-2B242FD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blocks to the world. Request non conflictual operations to robots (e.g., stack two different sets of blocks)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Request conflictual operations and see how preconditions fail. Introduce </a:t>
            </a:r>
            <a:r>
              <a:rPr lang="en-US" dirty="0" err="1"/>
              <a:t>replanning</a:t>
            </a:r>
            <a:r>
              <a:rPr lang="en-US" dirty="0"/>
              <a:t> on error until successful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Create a collaboration situation: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Robot A pickup a block (keeping it until requested)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Robot B has to create a stack. Thus, it generates an action to be dispatched to second robot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8622-7F57-CA41-B556-13D968C5C9D9}"/>
              </a:ext>
            </a:extLst>
          </p:cNvPr>
          <p:cNvSpPr txBox="1"/>
          <p:nvPr/>
        </p:nvSpPr>
        <p:spPr>
          <a:xfrm>
            <a:off x="6096000" y="365125"/>
            <a:ext cx="392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teoria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solo </a:t>
            </a:r>
            <a:r>
              <a:rPr lang="en-US" dirty="0" err="1"/>
              <a:t>configurazione</a:t>
            </a:r>
            <a:r>
              <a:rPr lang="en-US" dirty="0"/>
              <a:t> PDDL</a:t>
            </a:r>
          </a:p>
          <a:p>
            <a:r>
              <a:rPr lang="en-US" dirty="0"/>
              <a:t>Da </a:t>
            </a:r>
            <a:r>
              <a:rPr lang="en-US" dirty="0" err="1"/>
              <a:t>sviluppare</a:t>
            </a:r>
            <a:r>
              <a:rPr lang="en-US" dirty="0"/>
              <a:t> come </a:t>
            </a:r>
            <a:r>
              <a:rPr lang="en-US" dirty="0" err="1"/>
              <a:t>esercizio</a:t>
            </a:r>
            <a:r>
              <a:rPr lang="en-US" dirty="0"/>
              <a:t> </a:t>
            </a:r>
            <a:r>
              <a:rPr lang="en-US" dirty="0" err="1"/>
              <a:t>svolto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755AF-A43F-5648-8135-4BA796AD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0497A-CECE-894E-AA8D-9CF88C9D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E166-53C3-6B49-B939-E0791FAF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4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D43-3818-1645-9361-9B9874E1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75009"/>
            <a:ext cx="10515600" cy="1325563"/>
          </a:xfrm>
        </p:spPr>
        <p:txBody>
          <a:bodyPr/>
          <a:lstStyle/>
          <a:p>
            <a:r>
              <a:rPr lang="en-US" dirty="0"/>
              <a:t>The example domain: Blocks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7C1C-D4EA-5E42-87EA-808A0FA5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44" y="1159703"/>
            <a:ext cx="10515600" cy="4351338"/>
          </a:xfrm>
        </p:spPr>
        <p:txBody>
          <a:bodyPr/>
          <a:lstStyle/>
          <a:p>
            <a:r>
              <a:rPr lang="en-US" dirty="0"/>
              <a:t>Adopting the most basic PDDL example</a:t>
            </a:r>
          </a:p>
          <a:p>
            <a:r>
              <a:rPr lang="en-US" dirty="0"/>
              <a:t>Only a few basic actions (pickup, putdown, stack, unstack)</a:t>
            </a:r>
          </a:p>
          <a:p>
            <a:r>
              <a:rPr lang="en-US" dirty="0"/>
              <a:t>But, two or more handles, each managed by an autonomous robot using PDDL to reach its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C9A6A-B008-6C42-94D7-5C5EDBBD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44" y="3100802"/>
            <a:ext cx="7289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5354D-069C-4143-8DE2-0AB554C34C20}"/>
              </a:ext>
            </a:extLst>
          </p:cNvPr>
          <p:cNvSpPr txBox="1"/>
          <p:nvPr/>
        </p:nvSpPr>
        <p:spPr>
          <a:xfrm>
            <a:off x="393976" y="5610530"/>
            <a:ext cx="6589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courtesy of UBMC.</a:t>
            </a:r>
          </a:p>
          <a:p>
            <a:r>
              <a:rPr lang="en-US" dirty="0"/>
              <a:t>https://</a:t>
            </a:r>
            <a:r>
              <a:rPr lang="en-US" dirty="0" err="1"/>
              <a:t>www.csee.umbc.edu</a:t>
            </a:r>
            <a:r>
              <a:rPr lang="en-US" dirty="0"/>
              <a:t>/courses/graduate/671/fall15/</a:t>
            </a:r>
            <a:r>
              <a:rPr lang="en-US" dirty="0" err="1"/>
              <a:t>hw</a:t>
            </a:r>
            <a:r>
              <a:rPr lang="en-US" dirty="0"/>
              <a:t>/hw6/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8F52B-2FD5-4A49-8DE3-25D9A5A9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3194153"/>
            <a:ext cx="2803313" cy="217874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9881-6F21-D84F-86A0-E7C65153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00F26-58CE-C142-95C5-A3A88EE6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0FF5F-F825-D647-9132-9AE83681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3A89-4CA1-3B42-806C-762C3B16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Review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5867-7371-FF4F-9091-55497A12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Update the requester’s beliefs after every action successfully executed by the environment</a:t>
            </a:r>
          </a:p>
          <a:p>
            <a:pPr lvl="1"/>
            <a:r>
              <a:rPr lang="en-US" dirty="0"/>
              <a:t>i.e., the acting agent </a:t>
            </a:r>
            <a:r>
              <a:rPr lang="en-US" i="1" dirty="0"/>
              <a:t>believes</a:t>
            </a:r>
            <a:r>
              <a:rPr lang="en-US" dirty="0"/>
              <a:t> the post conditions of its successful actions</a:t>
            </a:r>
          </a:p>
          <a:p>
            <a:pPr lvl="2"/>
            <a:r>
              <a:rPr lang="en-US" dirty="0"/>
              <a:t>but, the other agents are not updated</a:t>
            </a:r>
          </a:p>
          <a:p>
            <a:pPr lvl="1"/>
            <a:r>
              <a:rPr lang="en-US" dirty="0"/>
              <a:t>Do precondition checks directly in the acting agent (repeated anyway by the environment, which has the complete picture)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all agents’ beliefs after every successful action by Environment</a:t>
            </a:r>
          </a:p>
          <a:p>
            <a:pPr lvl="1"/>
            <a:r>
              <a:rPr lang="en-US" dirty="0"/>
              <a:t>i.e., sensing is performed in real-time by all at the same time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5099-2B6A-D143-984A-53D7F5BD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4B82-95C6-BE4C-A6C3-02276441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EB9-5BCC-B44E-8FC7-808B7AA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FA05-FB8B-B24D-B885-B1EF1802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C7ECF-8C4C-384B-A6FE-A54147B9C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99A1D-1C12-DF4E-B3D0-65EA7BBB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01175-CE41-8049-8306-E099FE68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35A0-CB91-E14C-8534-B896C0C8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942E-DDB0-DA43-A034-0A9D81C4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(Easy) Extending / changing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B4EB-11E0-DA40-8B13-EA0F37659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a new domain </a:t>
            </a:r>
          </a:p>
          <a:p>
            <a:pPr lvl="1"/>
            <a:r>
              <a:rPr lang="en-US" dirty="0" err="1"/>
              <a:t>Vari</a:t>
            </a:r>
            <a:r>
              <a:rPr lang="en-US" dirty="0"/>
              <a:t> tipi </a:t>
            </a:r>
            <a:r>
              <a:rPr lang="en-US" dirty="0" err="1"/>
              <a:t>localizzazione</a:t>
            </a:r>
            <a:r>
              <a:rPr lang="en-US" dirty="0"/>
              <a:t>, </a:t>
            </a:r>
            <a:r>
              <a:rPr lang="en-US" dirty="0" err="1"/>
              <a:t>azioni</a:t>
            </a:r>
            <a:r>
              <a:rPr lang="en-US" dirty="0"/>
              <a:t>, </a:t>
            </a:r>
            <a:r>
              <a:rPr lang="en-US" dirty="0" err="1"/>
              <a:t>meccanismi</a:t>
            </a:r>
            <a:r>
              <a:rPr lang="en-US" dirty="0"/>
              <a:t> di sensing / </a:t>
            </a:r>
            <a:r>
              <a:rPr lang="en-US" dirty="0" err="1"/>
              <a:t>notifica</a:t>
            </a:r>
            <a:r>
              <a:rPr lang="en-US" dirty="0"/>
              <a:t> / awareness /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Support different agent types with different domains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65BEE-EA76-3941-B6B8-0DFEC911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A4C3-D5EB-E247-9FC3-357F3490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509E7-0722-1340-B49C-0459791D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26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BD0B-7FC2-3748-A93C-7CFE4A1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(Medium) Introduce MAS and multi-goals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0616-BABE-D545-BC4A-D61CCA87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a “coordinator” agent, with prebuilt logic (intentions), and direct requests to it rather than “working” agents. Manage:</a:t>
            </a:r>
          </a:p>
          <a:p>
            <a:pPr lvl="1"/>
            <a:r>
              <a:rPr lang="en-US" dirty="0"/>
              <a:t>Requests that can be performed in parallel</a:t>
            </a:r>
          </a:p>
          <a:p>
            <a:pPr lvl="1"/>
            <a:r>
              <a:rPr lang="en-US" dirty="0"/>
              <a:t>Requests that require collaboration</a:t>
            </a:r>
          </a:p>
          <a:p>
            <a:r>
              <a:rPr lang="en-US" dirty="0"/>
              <a:t>Introduce a temporary change of objectives, e.g. ask A to stack a set, B starts at the same time but with one of the same blocks of A; let A interrupt when requested, help B to build his stack first then restart (by dismantling B’s stack)</a:t>
            </a:r>
          </a:p>
          <a:p>
            <a:pPr lvl="1"/>
            <a:r>
              <a:rPr lang="en-US" dirty="0"/>
              <a:t>Requires introspection, a way to suspend a plan or to delay a goal, coordination on priority and completion of tasks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7E80-A2E9-C749-AD0D-C6A3A243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2DEB2-6518-3E40-9190-BEBE3811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2640A-FCFE-7748-8427-0DC5AEA8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2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CB43-A963-6347-99BF-77ACF2F5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(Medium-hard) Improve BDI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5A7E-6F83-074A-A939-4E1537F2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BDI-style retry on failure (see </a:t>
            </a:r>
            <a:r>
              <a:rPr lang="en-US" dirty="0" err="1"/>
              <a:t>pushGoal</a:t>
            </a:r>
            <a:r>
              <a:rPr lang="en-US" dirty="0"/>
              <a:t>, </a:t>
            </a:r>
            <a:r>
              <a:rPr lang="en-US" dirty="0" err="1"/>
              <a:t>doBDIMetaReasoning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 for Reach PDDL goals only?</a:t>
            </a:r>
          </a:p>
          <a:p>
            <a:pPr lvl="1"/>
            <a:r>
              <a:rPr lang="en-US" dirty="0"/>
              <a:t>… for all goals?</a:t>
            </a:r>
          </a:p>
          <a:p>
            <a:r>
              <a:rPr lang="en-US" dirty="0"/>
              <a:t>… more sophisticated multi-goal management? Delays? Pauses? Restarts? Conflict rules? Priorities? …</a:t>
            </a:r>
          </a:p>
          <a:p>
            <a:pPr lvl="1"/>
            <a:r>
              <a:rPr lang="en-US" dirty="0"/>
              <a:t>… goals in taxonomies that are associated / generate PDDL clauses</a:t>
            </a:r>
          </a:p>
          <a:p>
            <a:pPr lvl="1"/>
            <a:r>
              <a:rPr lang="en-US" dirty="0"/>
              <a:t>… compatibility rules</a:t>
            </a:r>
          </a:p>
          <a:p>
            <a:pPr lvl="1"/>
            <a:r>
              <a:rPr lang="en-US" dirty="0"/>
              <a:t>… scheduling priorities (currently pure FIFO)</a:t>
            </a:r>
          </a:p>
          <a:p>
            <a:r>
              <a:rPr lang="en-US" dirty="0"/>
              <a:t>In combination with sensing changes:</a:t>
            </a:r>
          </a:p>
          <a:p>
            <a:pPr lvl="1"/>
            <a:r>
              <a:rPr lang="en-US" dirty="0"/>
              <a:t>… better maintenance conditions: fail a plan when sensing reports </a:t>
            </a:r>
            <a:r>
              <a:rPr lang="en-US" dirty="0" err="1"/>
              <a:t>unreacheable</a:t>
            </a:r>
            <a:r>
              <a:rPr lang="en-US" dirty="0"/>
              <a:t> action / goal or already failed</a:t>
            </a:r>
          </a:p>
          <a:p>
            <a:pPr lvl="1"/>
            <a:r>
              <a:rPr lang="en-US" dirty="0"/>
              <a:t>… </a:t>
            </a:r>
            <a:r>
              <a:rPr lang="en-US" dirty="0" err="1"/>
              <a:t>replan</a:t>
            </a:r>
            <a:r>
              <a:rPr lang="en-US" dirty="0"/>
              <a:t> on any unexpected change (i.e. not the </a:t>
            </a:r>
            <a:r>
              <a:rPr lang="en-US" dirty="0" err="1"/>
              <a:t>postconditions</a:t>
            </a:r>
            <a:r>
              <a:rPr lang="en-US" dirty="0"/>
              <a:t> of current actions)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02C2-00EE-AF41-8ED4-442E18D8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E1774-B813-6644-A804-80E3D7D2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AA996-20A8-7D4D-A227-F10DAB41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6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60F858-0B2E-9548-B038-1E4C7DAB7B71}"/>
              </a:ext>
            </a:extLst>
          </p:cNvPr>
          <p:cNvSpPr/>
          <p:nvPr/>
        </p:nvSpPr>
        <p:spPr>
          <a:xfrm>
            <a:off x="1749287" y="4055165"/>
            <a:ext cx="2729948" cy="137822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947FA4-6D57-B143-AF03-074A74C5299A}"/>
              </a:ext>
            </a:extLst>
          </p:cNvPr>
          <p:cNvSpPr/>
          <p:nvPr/>
        </p:nvSpPr>
        <p:spPr>
          <a:xfrm>
            <a:off x="471189" y="532295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FC26C2-159E-C147-B00C-39C467A9A557}"/>
              </a:ext>
            </a:extLst>
          </p:cNvPr>
          <p:cNvSpPr/>
          <p:nvPr/>
        </p:nvSpPr>
        <p:spPr>
          <a:xfrm>
            <a:off x="4932754" y="380631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2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DE982F-8490-9C4A-8EDE-47B264F35A55}"/>
              </a:ext>
            </a:extLst>
          </p:cNvPr>
          <p:cNvSpPr/>
          <p:nvPr/>
        </p:nvSpPr>
        <p:spPr>
          <a:xfrm>
            <a:off x="8607286" y="1878127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A40335-CD56-C247-9E8B-E5A8EFB449EA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2081328" y="2029791"/>
            <a:ext cx="1032933" cy="20253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73E4C-D984-474A-B9FB-F9940462407B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114261" y="1878127"/>
            <a:ext cx="3428632" cy="217703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A9FCA-E0E0-5449-9A4A-7126DFF00FBC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3114261" y="2626875"/>
            <a:ext cx="5493025" cy="142829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3A5203-7F53-5346-8E07-DA159C732EAF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3691467" y="1129379"/>
            <a:ext cx="1241287" cy="15166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F93D85-ABD2-564A-B2E9-B701D5FF0264}"/>
              </a:ext>
            </a:extLst>
          </p:cNvPr>
          <p:cNvCxnSpPr>
            <a:cxnSpLocks/>
          </p:cNvCxnSpPr>
          <p:nvPr/>
        </p:nvCxnSpPr>
        <p:spPr>
          <a:xfrm rot="10800000">
            <a:off x="3691467" y="1311964"/>
            <a:ext cx="4915819" cy="1345832"/>
          </a:xfrm>
          <a:prstGeom prst="bentConnector3">
            <a:avLst>
              <a:gd name="adj1" fmla="val 83758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16FD12-A2BE-9F4B-8802-96230F42F1A7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8153032" y="1129379"/>
            <a:ext cx="2064393" cy="74874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A452B900-F714-2142-9EEA-0EB6C56D6A52}"/>
              </a:ext>
            </a:extLst>
          </p:cNvPr>
          <p:cNvSpPr/>
          <p:nvPr/>
        </p:nvSpPr>
        <p:spPr>
          <a:xfrm>
            <a:off x="6149376" y="4055166"/>
            <a:ext cx="5446276" cy="1719470"/>
          </a:xfrm>
          <a:prstGeom prst="wedgeEllipseCallout">
            <a:avLst>
              <a:gd name="adj1" fmla="val -58431"/>
              <a:gd name="adj2" fmla="val -8236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(PDDL goals, PDDL Actions,</a:t>
            </a:r>
          </a:p>
          <a:p>
            <a:pPr algn="ctr"/>
            <a:r>
              <a:rPr lang="en-US" dirty="0"/>
              <a:t>Sensing)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Information (PDDL clauses)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425A7-2570-774D-B7F7-79BDBCE65F1A}"/>
              </a:ext>
            </a:extLst>
          </p:cNvPr>
          <p:cNvSpPr txBox="1"/>
          <p:nvPr/>
        </p:nvSpPr>
        <p:spPr>
          <a:xfrm>
            <a:off x="1831112" y="6020020"/>
            <a:ext cx="805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agent has its own execution thread. All agents reside in a single Java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B99E5-456F-194A-BA5E-9A57FAADA85D}"/>
              </a:ext>
            </a:extLst>
          </p:cNvPr>
          <p:cNvSpPr txBox="1"/>
          <p:nvPr/>
        </p:nvSpPr>
        <p:spPr>
          <a:xfrm>
            <a:off x="9080426" y="57203"/>
            <a:ext cx="2990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latin typeface="+mj-lt"/>
              </a:rPr>
              <a:t>Simulator</a:t>
            </a:r>
            <a:r>
              <a:rPr lang="en-US" dirty="0"/>
              <a:t> </a:t>
            </a:r>
          </a:p>
          <a:p>
            <a:pPr algn="r"/>
            <a:r>
              <a:rPr lang="en-US" sz="4400" dirty="0">
                <a:latin typeface="+mj-lt"/>
              </a:rPr>
              <a:t>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ABD9F-6223-504C-B47A-1882946C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739568-5398-7F4A-9271-57505FF6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16DAE2-AFF1-5F41-82B4-C3FC7D87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AD47BA-98ED-BE4E-82B7-C5FB86FD4625}"/>
              </a:ext>
            </a:extLst>
          </p:cNvPr>
          <p:cNvSpPr/>
          <p:nvPr/>
        </p:nvSpPr>
        <p:spPr>
          <a:xfrm>
            <a:off x="287866" y="220133"/>
            <a:ext cx="8212667" cy="6172568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45298F2-4674-2C45-906A-6F65D9702F29}"/>
              </a:ext>
            </a:extLst>
          </p:cNvPr>
          <p:cNvSpPr/>
          <p:nvPr/>
        </p:nvSpPr>
        <p:spPr>
          <a:xfrm>
            <a:off x="449505" y="685276"/>
            <a:ext cx="3914563" cy="2001446"/>
          </a:xfrm>
          <a:prstGeom prst="cube">
            <a:avLst>
              <a:gd name="adj" fmla="val 6391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waitingIntention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Intention Queue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F806571C-7EEE-884D-9243-EF3089394DF1}"/>
              </a:ext>
            </a:extLst>
          </p:cNvPr>
          <p:cNvSpPr/>
          <p:nvPr/>
        </p:nvSpPr>
        <p:spPr>
          <a:xfrm>
            <a:off x="5306577" y="376767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mqueue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A1D95-23C7-D941-860D-C85825CA5556}"/>
              </a:ext>
            </a:extLst>
          </p:cNvPr>
          <p:cNvSpPr/>
          <p:nvPr/>
        </p:nvSpPr>
        <p:spPr>
          <a:xfrm>
            <a:off x="433910" y="3526890"/>
            <a:ext cx="5886996" cy="2184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GeneralAgent.run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executor thread invoking: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SchedulediIntention.execute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invoking </a:t>
            </a:r>
          </a:p>
          <a:p>
            <a:pPr algn="ctr"/>
            <a:r>
              <a:rPr lang="en-US" dirty="0"/>
              <a:t>Intention’s next step</a:t>
            </a:r>
          </a:p>
          <a:p>
            <a:pPr algn="ctr"/>
            <a:r>
              <a:rPr lang="en-US" dirty="0"/>
              <a:t>while checking maintenance condition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6A459-A1BD-4846-9C79-9CE99BB8F817}"/>
              </a:ext>
            </a:extLst>
          </p:cNvPr>
          <p:cNvSpPr/>
          <p:nvPr/>
        </p:nvSpPr>
        <p:spPr>
          <a:xfrm>
            <a:off x="1578357" y="842073"/>
            <a:ext cx="1830126" cy="687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 Intention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363B582-189A-184F-9D5F-EFD99CD9A940}"/>
              </a:ext>
            </a:extLst>
          </p:cNvPr>
          <p:cNvSpPr/>
          <p:nvPr/>
        </p:nvSpPr>
        <p:spPr>
          <a:xfrm>
            <a:off x="9517365" y="4132261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F94214-5655-4345-B258-16830FDB4726}"/>
              </a:ext>
            </a:extLst>
          </p:cNvPr>
          <p:cNvSpPr/>
          <p:nvPr/>
        </p:nvSpPr>
        <p:spPr>
          <a:xfrm>
            <a:off x="8902516" y="3419136"/>
            <a:ext cx="3220278" cy="2973565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n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D3F46BE-F7AE-2E4C-AE20-4278583D91FC}"/>
              </a:ext>
            </a:extLst>
          </p:cNvPr>
          <p:cNvCxnSpPr>
            <a:cxnSpLocks/>
            <a:stCxn id="5" idx="3"/>
            <a:endCxn id="3" idx="5"/>
          </p:cNvCxnSpPr>
          <p:nvPr/>
        </p:nvCxnSpPr>
        <p:spPr>
          <a:xfrm flipH="1" flipV="1">
            <a:off x="4364068" y="1046347"/>
            <a:ext cx="1956838" cy="3572713"/>
          </a:xfrm>
          <a:prstGeom prst="curvedConnector3">
            <a:avLst>
              <a:gd name="adj1" fmla="val 36401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B5243-926D-4146-8295-5C0C85929464}"/>
              </a:ext>
            </a:extLst>
          </p:cNvPr>
          <p:cNvSpPr txBox="1"/>
          <p:nvPr/>
        </p:nvSpPr>
        <p:spPr>
          <a:xfrm>
            <a:off x="4155902" y="1837861"/>
            <a:ext cx="154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goal</a:t>
            </a:r>
          </a:p>
          <a:p>
            <a:r>
              <a:rPr lang="en-US" dirty="0"/>
              <a:t>(from any intention or  other Java code)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CC56F4D-E889-5C4D-B8A7-3526B1167F9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>
            <a:off x="2493421" y="842073"/>
            <a:ext cx="2813157" cy="233194"/>
          </a:xfrm>
          <a:prstGeom prst="curvedConnector4">
            <a:avLst>
              <a:gd name="adj1" fmla="val 27612"/>
              <a:gd name="adj2" fmla="val 283273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42993E-585A-B84D-83EB-3E998B0062A2}"/>
              </a:ext>
            </a:extLst>
          </p:cNvPr>
          <p:cNvSpPr txBox="1"/>
          <p:nvPr/>
        </p:nvSpPr>
        <p:spPr>
          <a:xfrm>
            <a:off x="658875" y="5436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496CF30-DE97-454D-ABD0-E814971D2BCC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rot="16200000" flipH="1">
            <a:off x="2152187" y="2301669"/>
            <a:ext cx="840168" cy="1610274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DD752A-CAE9-3C46-8D8B-D26DC335141D}"/>
              </a:ext>
            </a:extLst>
          </p:cNvPr>
          <p:cNvSpPr txBox="1"/>
          <p:nvPr/>
        </p:nvSpPr>
        <p:spPr>
          <a:xfrm>
            <a:off x="658875" y="3121751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step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E883A972-6794-C343-ADEC-CED9F78C5E88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>
            <a:off x="6320906" y="4619060"/>
            <a:ext cx="3196459" cy="211701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36DBAE-1624-EF4A-8BCF-70F399C90458}"/>
              </a:ext>
            </a:extLst>
          </p:cNvPr>
          <p:cNvSpPr txBox="1"/>
          <p:nvPr/>
        </p:nvSpPr>
        <p:spPr>
          <a:xfrm>
            <a:off x="6637487" y="2999928"/>
            <a:ext cx="1610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message</a:t>
            </a:r>
          </a:p>
          <a:p>
            <a:r>
              <a:rPr lang="en-US" dirty="0"/>
              <a:t>(from any intention or</a:t>
            </a:r>
          </a:p>
          <a:p>
            <a:r>
              <a:rPr lang="en-US" dirty="0"/>
              <a:t>any other Java code)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BD2E6E4-6788-374F-A37A-E96441D50EB7}"/>
              </a:ext>
            </a:extLst>
          </p:cNvPr>
          <p:cNvCxnSpPr>
            <a:cxnSpLocks/>
            <a:stCxn id="8" idx="0"/>
            <a:endCxn id="4" idx="5"/>
          </p:cNvCxnSpPr>
          <p:nvPr/>
        </p:nvCxnSpPr>
        <p:spPr>
          <a:xfrm rot="16200000" flipV="1">
            <a:off x="7639382" y="545863"/>
            <a:ext cx="2623269" cy="3123278"/>
          </a:xfrm>
          <a:prstGeom prst="curvedConnector2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5902DB-AB62-064E-A1BA-60920D5A9701}"/>
              </a:ext>
            </a:extLst>
          </p:cNvPr>
          <p:cNvSpPr txBox="1"/>
          <p:nvPr/>
        </p:nvSpPr>
        <p:spPr>
          <a:xfrm>
            <a:off x="6337182" y="5129200"/>
            <a:ext cx="203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(Sub-goals failure not well supported at the moment)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4F0E3-3DE7-2A44-B343-55CDB5A20776}"/>
              </a:ext>
            </a:extLst>
          </p:cNvPr>
          <p:cNvSpPr txBox="1"/>
          <p:nvPr/>
        </p:nvSpPr>
        <p:spPr>
          <a:xfrm>
            <a:off x="9301962" y="57203"/>
            <a:ext cx="27687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Agents </a:t>
            </a:r>
          </a:p>
          <a:p>
            <a:pPr algn="r"/>
            <a:r>
              <a:rPr lang="en-US" sz="3200" dirty="0">
                <a:latin typeface="+mj-lt"/>
              </a:rPr>
              <a:t>As Event-Driven</a:t>
            </a:r>
          </a:p>
          <a:p>
            <a:pPr algn="r"/>
            <a:r>
              <a:rPr lang="en-US" sz="3200" dirty="0">
                <a:latin typeface="+mj-lt"/>
              </a:rPr>
              <a:t>Queue</a:t>
            </a:r>
          </a:p>
          <a:p>
            <a:pPr algn="r"/>
            <a:r>
              <a:rPr lang="en-US" sz="3200" dirty="0">
                <a:latin typeface="+mj-lt"/>
              </a:rPr>
              <a:t>Processors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12529F-95C5-E748-BCEC-1445EE33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1DF21B-9C82-CB46-A21E-AB49992C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0DE5C-433A-7044-A6DD-7FB8E8DD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5</a:t>
            </a:fld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1035F95-809B-A44C-898E-F741A1258DFE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208277" y="1494367"/>
            <a:ext cx="112629" cy="3124693"/>
          </a:xfrm>
          <a:prstGeom prst="curvedConnector4">
            <a:avLst>
              <a:gd name="adj1" fmla="val -202967"/>
              <a:gd name="adj2" fmla="val 67476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4" grpId="0"/>
      <p:bldP spid="18" grpId="0"/>
      <p:bldP spid="24" grpId="0"/>
      <p:bldP spid="2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4C20F-CB3B-004F-932F-5BA21344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5772C-B105-2941-9A57-A4F9D220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F662-40B5-4641-8E84-62B0CACD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947F0-192F-CC48-AAE1-A8E2C8490DDE}"/>
              </a:ext>
            </a:extLst>
          </p:cNvPr>
          <p:cNvSpPr txBox="1"/>
          <p:nvPr/>
        </p:nvSpPr>
        <p:spPr>
          <a:xfrm>
            <a:off x="248556" y="110211"/>
            <a:ext cx="450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Using a simulation timer for activity scheduling and timeouts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A6BA1-D292-3345-870F-55EF01ED659E}"/>
              </a:ext>
            </a:extLst>
          </p:cNvPr>
          <p:cNvSpPr txBox="1"/>
          <p:nvPr/>
        </p:nvSpPr>
        <p:spPr>
          <a:xfrm>
            <a:off x="4647391" y="1720651"/>
            <a:ext cx="701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 application-managed timer, rather than the system clock, simplifies the implementation of functionality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Pause and resume of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repeatability (using relative time rather than wall-clock)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9E45-68A0-E34F-A0E7-3533D1C6DF0A}"/>
              </a:ext>
            </a:extLst>
          </p:cNvPr>
          <p:cNvSpPr txBox="1"/>
          <p:nvPr/>
        </p:nvSpPr>
        <p:spPr>
          <a:xfrm>
            <a:off x="271747" y="3184421"/>
            <a:ext cx="1036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agent’s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waitingIntention</a:t>
            </a:r>
            <a:r>
              <a:rPr lang="en-US" dirty="0"/>
              <a:t> (a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SchedulingQueue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keeps the list of activities ready to run now and those scheduled for a future time, in FIFO order (no prioritization).</a:t>
            </a:r>
          </a:p>
          <a:p>
            <a:r>
              <a:rPr lang="en-US" dirty="0"/>
              <a:t>Plans are implemented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ScheduledIntentions</a:t>
            </a:r>
            <a:r>
              <a:rPr lang="en-US" dirty="0"/>
              <a:t>. Timers (e.g. for maintenance conditions) are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java.lang.Observers</a:t>
            </a:r>
            <a:r>
              <a:rPr lang="en-US" dirty="0"/>
              <a:t>.</a:t>
            </a:r>
          </a:p>
          <a:p>
            <a:r>
              <a:rPr lang="en-US" dirty="0"/>
              <a:t>Both are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offer()</a:t>
            </a:r>
            <a:r>
              <a:rPr lang="en-US" dirty="0" err="1"/>
              <a:t>ed</a:t>
            </a:r>
            <a:r>
              <a:rPr lang="en-US" dirty="0"/>
              <a:t> to </a:t>
            </a:r>
            <a:r>
              <a:rPr lang="en-US" dirty="0" err="1"/>
              <a:t>waitingIntention</a:t>
            </a:r>
            <a:r>
              <a:rPr lang="en-US" dirty="0"/>
              <a:t>.</a:t>
            </a:r>
          </a:p>
          <a:p>
            <a:r>
              <a:rPr lang="en-US" dirty="0" err="1"/>
              <a:t>waitingIntention</a:t>
            </a:r>
            <a:r>
              <a:rPr lang="en-US" dirty="0"/>
              <a:t> maintains its own internal timer.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0D20-6D03-CD4D-97E0-26AED9C3C71C}"/>
              </a:ext>
            </a:extLst>
          </p:cNvPr>
          <p:cNvSpPr txBox="1"/>
          <p:nvPr/>
        </p:nvSpPr>
        <p:spPr>
          <a:xfrm>
            <a:off x="371061" y="5016166"/>
            <a:ext cx="1165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timer of the Environment agent (singleton, 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) is considered the MAS’ timer.</a:t>
            </a:r>
          </a:p>
          <a:p>
            <a:pPr algn="r"/>
            <a:r>
              <a:rPr lang="en-US" dirty="0"/>
              <a:t>Notable Environment’s static methods: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getSimulationTime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pauseSimulationTime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resumeSimulationTime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5497-8BB3-E54E-8B29-23A254DD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52" y="142233"/>
            <a:ext cx="1436007" cy="142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3C642-CC9F-DF4A-8D49-CEB6F87F9FEA}"/>
              </a:ext>
            </a:extLst>
          </p:cNvPr>
          <p:cNvSpPr txBox="1"/>
          <p:nvPr/>
        </p:nvSpPr>
        <p:spPr>
          <a:xfrm>
            <a:off x="7320459" y="525709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Wall-clock: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C9A4F-0AA4-C943-9842-FBCCD394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89" y="1679871"/>
            <a:ext cx="1481759" cy="14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bldLvl="2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05D4-F1BE-0C4B-9385-29D7117C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 PDDL domain and the Environment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0B33D-E1C6-C84F-B339-5BAAB918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FB76-C836-BE47-8273-994B0B0A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A636-0BD2-4949-9B5E-4C091F8B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F0E40F-B0C5-E745-8D22-0AEC3A1CFC81}"/>
              </a:ext>
            </a:extLst>
          </p:cNvPr>
          <p:cNvSpPr txBox="1">
            <a:spLocks/>
          </p:cNvSpPr>
          <p:nvPr/>
        </p:nvSpPr>
        <p:spPr>
          <a:xfrm>
            <a:off x="838200" y="20050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Refer 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</a:t>
            </a:r>
          </a:p>
          <a:p>
            <a:r>
              <a:rPr lang="en-US" dirty="0"/>
              <a:t>Create a </a:t>
            </a:r>
            <a:r>
              <a:rPr lang="en-US" dirty="0" err="1"/>
              <a:t>PddlDomain</a:t>
            </a:r>
            <a:r>
              <a:rPr lang="en-US" dirty="0"/>
              <a:t> object, with the PDDL domain file in input</a:t>
            </a:r>
          </a:p>
          <a:p>
            <a:r>
              <a:rPr lang="en-US" dirty="0"/>
              <a:t>Add the PDDL actions which are supported (i.e. the corresponding Java classes implementing changes to the world)</a:t>
            </a:r>
          </a:p>
          <a:p>
            <a:pPr lvl="1"/>
            <a:r>
              <a:rPr lang="en-US" dirty="0"/>
              <a:t>These should be executed only by the Environment agent</a:t>
            </a:r>
          </a:p>
          <a:p>
            <a:r>
              <a:rPr lang="en-US" dirty="0"/>
              <a:t>Create and set up the Environment agent (see next for general agent setup)</a:t>
            </a:r>
          </a:p>
          <a:p>
            <a:pPr lvl="1"/>
            <a:r>
              <a:rPr lang="en-US" dirty="0"/>
              <a:t>The environment manages the goal to handle messages (</a:t>
            </a:r>
            <a:r>
              <a:rPr lang="en-US" dirty="0" err="1"/>
              <a:t>Postman_goal</a:t>
            </a:r>
            <a:r>
              <a:rPr lang="en-US" dirty="0"/>
              <a:t>), the generic event corresponding to a request to perform a PDDL action (</a:t>
            </a:r>
            <a:r>
              <a:rPr lang="it-IT" dirty="0" err="1"/>
              <a:t>PddlAction_msg</a:t>
            </a:r>
            <a:r>
              <a:rPr lang="en-US" dirty="0"/>
              <a:t>), the request for sensor readings (</a:t>
            </a:r>
            <a:r>
              <a:rPr lang="en-US" dirty="0" err="1"/>
              <a:t>Sensing_msg</a:t>
            </a:r>
            <a:r>
              <a:rPr lang="en-US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0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264E-D78B-CD46-8C9F-927781B8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</a:t>
            </a:r>
            <a:br>
              <a:rPr lang="en-US" dirty="0"/>
            </a:br>
            <a:r>
              <a:rPr lang="en-US" dirty="0"/>
              <a:t>Constructing a (domain-specific)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A652-E2A4-F24A-BAC5-21BA92A4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 </a:t>
            </a:r>
          </a:p>
          <a:p>
            <a:r>
              <a:rPr lang="en-US" dirty="0"/>
              <a:t>Instantiate unitn.adk2018.generic_agent.General_agent</a:t>
            </a:r>
          </a:p>
          <a:p>
            <a:r>
              <a:rPr lang="en-US" dirty="0"/>
              <a:t>Add the events it handles– in particular, goals and </a:t>
            </a:r>
            <a:r>
              <a:rPr lang="en-US" dirty="0" err="1"/>
              <a:t>subgoals</a:t>
            </a:r>
            <a:r>
              <a:rPr lang="en-US" dirty="0"/>
              <a:t> – and, for each, the corresponding intention(s)</a:t>
            </a:r>
          </a:p>
          <a:p>
            <a:pPr lvl="1"/>
            <a:r>
              <a:rPr lang="en-US" dirty="0"/>
              <a:t>a la JACK: an “event” class and one or more “intention” classes </a:t>
            </a:r>
          </a:p>
          <a:p>
            <a:pPr lvl="1"/>
            <a:r>
              <a:rPr lang="en-US" dirty="0"/>
              <a:t>A context() method (similar to JACK) can be used to select the right intention</a:t>
            </a:r>
          </a:p>
          <a:p>
            <a:pPr lvl="1"/>
            <a:r>
              <a:rPr lang="en-US" dirty="0"/>
              <a:t>The first one (in order of addition) with context() true is picked – further discussed later</a:t>
            </a:r>
          </a:p>
          <a:p>
            <a:r>
              <a:rPr lang="en-US" dirty="0"/>
              <a:t>Don’t forget the </a:t>
            </a:r>
            <a:r>
              <a:rPr lang="en-US" dirty="0" err="1"/>
              <a:t>Postman_goal</a:t>
            </a:r>
            <a:r>
              <a:rPr lang="en-US" dirty="0"/>
              <a:t> and its intention to handle input messages (see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B96D-EE96-E541-B223-8679928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774D-DAA3-2B40-AAA0-35F9702B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4497-1B6F-C146-BFE1-E0B7C399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1240189" y="599792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Clause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1EA6-85A3-6C41-AB9A-81DADB13B9A5}"/>
              </a:ext>
            </a:extLst>
          </p:cNvPr>
          <p:cNvSpPr txBox="1"/>
          <p:nvPr/>
        </p:nvSpPr>
        <p:spPr>
          <a:xfrm>
            <a:off x="3844683" y="119199"/>
            <a:ext cx="2184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information message </a:t>
            </a:r>
          </a:p>
          <a:p>
            <a:r>
              <a:rPr lang="en-US" dirty="0"/>
              <a:t>that triggers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Clause_intention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AEE22D-0E41-9B45-9907-15E5F0223A7B}"/>
              </a:ext>
            </a:extLst>
          </p:cNvPr>
          <p:cNvGrpSpPr/>
          <p:nvPr/>
        </p:nvGrpSpPr>
        <p:grpSpPr>
          <a:xfrm>
            <a:off x="8153400" y="860109"/>
            <a:ext cx="2633870" cy="2196417"/>
            <a:chOff x="6303718" y="664779"/>
            <a:chExt cx="2968487" cy="2807252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584D410-1157-1441-8924-E88DF14672B3}"/>
                </a:ext>
              </a:extLst>
            </p:cNvPr>
            <p:cNvSpPr/>
            <p:nvPr/>
          </p:nvSpPr>
          <p:spPr>
            <a:xfrm>
              <a:off x="6303718" y="664779"/>
              <a:ext cx="2968487" cy="2807252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Agent Beliefs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concerning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world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FA12D2-BE1E-D14D-91C3-BF987C24C2A1}"/>
                </a:ext>
              </a:extLst>
            </p:cNvPr>
            <p:cNvSpPr txBox="1"/>
            <p:nvPr/>
          </p:nvSpPr>
          <p:spPr>
            <a:xfrm>
              <a:off x="7066449" y="862517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PDDL Clauses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A969C4-7035-DB44-951A-98D2B311A410}"/>
              </a:ext>
            </a:extLst>
          </p:cNvPr>
          <p:cNvCxnSpPr>
            <a:cxnSpLocks/>
            <a:stCxn id="2" idx="2"/>
            <a:endCxn id="4" idx="2"/>
          </p:cNvCxnSpPr>
          <p:nvPr/>
        </p:nvCxnSpPr>
        <p:spPr>
          <a:xfrm rot="16200000" flipH="1">
            <a:off x="5139365" y="-1055717"/>
            <a:ext cx="393326" cy="5634744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D43705-C5FD-0E49-9343-00118F4166A2}"/>
              </a:ext>
            </a:extLst>
          </p:cNvPr>
          <p:cNvSpPr txBox="1"/>
          <p:nvPr/>
        </p:nvSpPr>
        <p:spPr>
          <a:xfrm>
            <a:off x="3092544" y="2059441"/>
            <a:ext cx="415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Clause_intention</a:t>
            </a:r>
            <a:r>
              <a:rPr lang="en-US" dirty="0"/>
              <a:t> copies the clause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FEB11-97F4-6342-8151-BCA61BD65F75}"/>
              </a:ext>
            </a:extLst>
          </p:cNvPr>
          <p:cNvSpPr txBox="1"/>
          <p:nvPr/>
        </p:nvSpPr>
        <p:spPr>
          <a:xfrm>
            <a:off x="8313805" y="3552276"/>
            <a:ext cx="3593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is not realistic, strictly speaking, but simplifies the exercise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More realistically, data would be kept in language-specific structures and converted to PDDL only when required (and limited to the relevant planning information)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1EFEC-E94A-6B49-8BC7-EE9FBBC3AF0E}"/>
              </a:ext>
            </a:extLst>
          </p:cNvPr>
          <p:cNvSpPr/>
          <p:nvPr/>
        </p:nvSpPr>
        <p:spPr>
          <a:xfrm>
            <a:off x="259077" y="5569865"/>
            <a:ext cx="2292099" cy="49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Sensing Message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CB2F9-AF6A-9D40-8BFC-94B4DC3E94CE}"/>
              </a:ext>
            </a:extLst>
          </p:cNvPr>
          <p:cNvSpPr/>
          <p:nvPr/>
        </p:nvSpPr>
        <p:spPr>
          <a:xfrm>
            <a:off x="4328014" y="4639732"/>
            <a:ext cx="2729948" cy="113821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B8AC9D-50E2-0D48-8EBA-9F126D336C4B}"/>
              </a:ext>
            </a:extLst>
          </p:cNvPr>
          <p:cNvSpPr/>
          <p:nvPr/>
        </p:nvSpPr>
        <p:spPr>
          <a:xfrm>
            <a:off x="326470" y="3772347"/>
            <a:ext cx="2160471" cy="46505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Any agent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A05698-7032-3049-A00D-BDE088326B49}"/>
              </a:ext>
            </a:extLst>
          </p:cNvPr>
          <p:cNvCxnSpPr>
            <a:cxnSpLocks/>
            <a:stCxn id="13" idx="2"/>
            <a:endCxn id="14" idx="2"/>
          </p:cNvCxnSpPr>
          <p:nvPr/>
        </p:nvCxnSpPr>
        <p:spPr>
          <a:xfrm rot="5400000" flipH="1" flipV="1">
            <a:off x="3405056" y="3778021"/>
            <a:ext cx="288001" cy="4287861"/>
          </a:xfrm>
          <a:prstGeom prst="bentConnector3">
            <a:avLst>
              <a:gd name="adj1" fmla="val -79375"/>
            </a:avLst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19506-B67D-7444-BD63-B695D6D09410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1405127" y="4237397"/>
            <a:ext cx="1579" cy="1332468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3A2E6-D569-5F45-8846-68CAF73ABDDA}"/>
              </a:ext>
            </a:extLst>
          </p:cNvPr>
          <p:cNvSpPr/>
          <p:nvPr/>
        </p:nvSpPr>
        <p:spPr>
          <a:xfrm>
            <a:off x="3075611" y="3711620"/>
            <a:ext cx="1821220" cy="586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(2..n) Clause Message</a:t>
            </a:r>
          </a:p>
        </p:txBody>
      </p:sp>
      <p:cxnSp>
        <p:nvCxnSpPr>
          <p:cNvPr id="30" name="Straight Arrow Connector 15">
            <a:extLst>
              <a:ext uri="{FF2B5EF4-FFF2-40B4-BE49-F238E27FC236}">
                <a16:creationId xmlns:a16="http://schemas.microsoft.com/office/drawing/2014/main" id="{7D5B90D3-01EC-F241-8067-63CFBAD62A95}"/>
              </a:ext>
            </a:extLst>
          </p:cNvPr>
          <p:cNvCxnSpPr>
            <a:cxnSpLocks/>
            <a:stCxn id="14" idx="0"/>
            <a:endCxn id="23" idx="3"/>
          </p:cNvCxnSpPr>
          <p:nvPr/>
        </p:nvCxnSpPr>
        <p:spPr>
          <a:xfrm rot="16200000" flipV="1">
            <a:off x="4977481" y="3924224"/>
            <a:ext cx="634859" cy="796157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1BD72A-0CE9-9047-9E44-7E7349CB1C21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 flipV="1">
            <a:off x="2486941" y="4004872"/>
            <a:ext cx="588670" cy="1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08326C-FBBB-0043-8F06-2417A2298ADD}"/>
              </a:ext>
            </a:extLst>
          </p:cNvPr>
          <p:cNvSpPr txBox="1"/>
          <p:nvPr/>
        </p:nvSpPr>
        <p:spPr>
          <a:xfrm>
            <a:off x="235989" y="3340273"/>
            <a:ext cx="275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Simulating sensor readings: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37356D-BC68-0046-9527-505F8247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225B77-CCCB-2747-B0A6-482F87EA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9E1F0F-868A-B34C-8E8D-FC357FE2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9</a:t>
            </a:fld>
            <a:endParaRPr lang="en-US"/>
          </a:p>
        </p:txBody>
      </p:sp>
      <p:sp>
        <p:nvSpPr>
          <p:cNvPr id="22" name="Title 14">
            <a:extLst>
              <a:ext uri="{FF2B5EF4-FFF2-40B4-BE49-F238E27FC236}">
                <a16:creationId xmlns:a16="http://schemas.microsoft.com/office/drawing/2014/main" id="{7A7588A8-2250-244B-99BF-3E54AA7CC56B}"/>
              </a:ext>
            </a:extLst>
          </p:cNvPr>
          <p:cNvSpPr txBox="1">
            <a:spLocks/>
          </p:cNvSpPr>
          <p:nvPr/>
        </p:nvSpPr>
        <p:spPr>
          <a:xfrm>
            <a:off x="8372168" y="-32084"/>
            <a:ext cx="3868162" cy="10542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Updating Beliefs</a:t>
            </a:r>
          </a:p>
        </p:txBody>
      </p:sp>
    </p:spTree>
    <p:extLst>
      <p:ext uri="{BB962C8B-B14F-4D97-AF65-F5344CB8AC3E}">
        <p14:creationId xmlns:p14="http://schemas.microsoft.com/office/powerpoint/2010/main" val="4623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3" grpId="0" animBg="1"/>
      <p:bldP spid="14" grpId="0" animBg="1"/>
      <p:bldP spid="15" grpId="0" animBg="1"/>
      <p:bldP spid="23" grpId="0" animBg="1"/>
      <p:bldP spid="50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3045</Words>
  <Application>Microsoft Office PowerPoint</Application>
  <PresentationFormat>Widescreen</PresentationFormat>
  <Paragraphs>421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Courier</vt:lpstr>
      <vt:lpstr>Courier New</vt:lpstr>
      <vt:lpstr>Office Theme</vt:lpstr>
      <vt:lpstr>AOSE Development Kit 2018: A hybrid BDI / PDDL Multi-Agent System</vt:lpstr>
      <vt:lpstr>ADK2018: Purpose and Approach</vt:lpstr>
      <vt:lpstr>The example domain: Blocks world</vt:lpstr>
      <vt:lpstr>Presentazione standard di PowerPoint</vt:lpstr>
      <vt:lpstr>Presentazione standard di PowerPoint</vt:lpstr>
      <vt:lpstr>Presentazione standard di PowerPoint</vt:lpstr>
      <vt:lpstr>Setting up the simulation: PDDL domain and the Environment agent</vt:lpstr>
      <vt:lpstr>Setting up the simulation: Constructing a (domain-specific) agent</vt:lpstr>
      <vt:lpstr>Presentazione standard di PowerPoint</vt:lpstr>
      <vt:lpstr>An intention in summary</vt:lpstr>
      <vt:lpstr>Using dynamic PDDL planning rather than BDI procedures</vt:lpstr>
      <vt:lpstr>Presentazione standard di PowerPoint</vt:lpstr>
      <vt:lpstr>Presentazione standard di PowerPoint</vt:lpstr>
      <vt:lpstr>From messages to goals</vt:lpstr>
      <vt:lpstr>Agent communication, in-memory style</vt:lpstr>
      <vt:lpstr>Supporting BDI meta-reasoning</vt:lpstr>
      <vt:lpstr>Descrivi GUI (attuale + estensioni)</vt:lpstr>
      <vt:lpstr>Debugging &amp; Tracing tools</vt:lpstr>
      <vt:lpstr>Demonstrating results</vt:lpstr>
      <vt:lpstr>Source code organization</vt:lpstr>
      <vt:lpstr>Github</vt:lpstr>
      <vt:lpstr>Installing and running</vt:lpstr>
      <vt:lpstr>Multi-agent system project</vt:lpstr>
      <vt:lpstr>Goals and intentions project</vt:lpstr>
      <vt:lpstr>The Blocksworld project</vt:lpstr>
      <vt:lpstr>Logger</vt:lpstr>
      <vt:lpstr>GUIs</vt:lpstr>
      <vt:lpstr>Exercises</vt:lpstr>
      <vt:lpstr>Exercises: Basics</vt:lpstr>
      <vt:lpstr>Exercises: Review sensing</vt:lpstr>
      <vt:lpstr>Project ideas</vt:lpstr>
      <vt:lpstr>(Easy) Extending / changing domain</vt:lpstr>
      <vt:lpstr>(Medium) Introduce MAS and multi-goals management</vt:lpstr>
      <vt:lpstr>(Medium-hard) Improve BDI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Paolo Busetta</dc:creator>
  <cp:lastModifiedBy>Marco R</cp:lastModifiedBy>
  <cp:revision>291</cp:revision>
  <dcterms:created xsi:type="dcterms:W3CDTF">2018-03-08T13:44:22Z</dcterms:created>
  <dcterms:modified xsi:type="dcterms:W3CDTF">2018-05-04T09:28:37Z</dcterms:modified>
</cp:coreProperties>
</file>